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84" r:id="rId2"/>
    <p:sldId id="387" r:id="rId3"/>
    <p:sldId id="273" r:id="rId4"/>
    <p:sldId id="276" r:id="rId5"/>
    <p:sldId id="388" r:id="rId6"/>
    <p:sldId id="358" r:id="rId7"/>
    <p:sldId id="351" r:id="rId8"/>
    <p:sldId id="295" r:id="rId9"/>
    <p:sldId id="375" r:id="rId10"/>
    <p:sldId id="294" r:id="rId11"/>
    <p:sldId id="385" r:id="rId12"/>
    <p:sldId id="382" r:id="rId13"/>
    <p:sldId id="376" r:id="rId14"/>
    <p:sldId id="310" r:id="rId15"/>
    <p:sldId id="343" r:id="rId16"/>
    <p:sldId id="332" r:id="rId17"/>
    <p:sldId id="335" r:id="rId18"/>
    <p:sldId id="371" r:id="rId19"/>
  </p:sldIdLst>
  <p:sldSz cx="12192000" cy="6858000"/>
  <p:notesSz cx="6797675" cy="9926638"/>
  <p:embeddedFontLst>
    <p:embeddedFont>
      <p:font typeface="서울남산 장체BL" panose="02020603020101020101" pitchFamily="18" charset="-127"/>
      <p:regular r:id="rId22"/>
    </p:embeddedFont>
    <p:embeddedFont>
      <p:font typeface="서울남산 장체L" panose="02020603020101020101" pitchFamily="18" charset="-127"/>
      <p:regular r:id="rId23"/>
    </p:embeddedFont>
    <p:embeddedFont>
      <p:font typeface="서울남산 장체B" panose="02020603020101020101" pitchFamily="18" charset="-127"/>
      <p:regular r:id="rId24"/>
    </p:embeddedFont>
    <p:embeddedFont>
      <p:font typeface="서울남산 장체M" panose="02020603020101020101" pitchFamily="18" charset="-127"/>
      <p:regular r:id="rId25"/>
    </p:embeddedFont>
    <p:embeddedFont>
      <p:font typeface="나눔스퀘어_ac" panose="020B0600000101010101" pitchFamily="50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서울남산 장체EB" panose="02020603020101020101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91" userDrawn="1">
          <p15:clr>
            <a:srgbClr val="A4A3A4"/>
          </p15:clr>
        </p15:guide>
        <p15:guide id="4" pos="7673" userDrawn="1">
          <p15:clr>
            <a:srgbClr val="A4A3A4"/>
          </p15:clr>
        </p15:guide>
        <p15:guide id="5" pos="5496" userDrawn="1">
          <p15:clr>
            <a:srgbClr val="A4A3A4"/>
          </p15:clr>
        </p15:guide>
        <p15:guide id="6" orient="horz" pos="2205" userDrawn="1">
          <p15:clr>
            <a:srgbClr val="A4A3A4"/>
          </p15:clr>
        </p15:guide>
        <p15:guide id="7" orient="horz" pos="2251" userDrawn="1">
          <p15:clr>
            <a:srgbClr val="A4A3A4"/>
          </p15:clr>
        </p15:guide>
        <p15:guide id="8" pos="3659" userDrawn="1">
          <p15:clr>
            <a:srgbClr val="A4A3A4"/>
          </p15:clr>
        </p15:guide>
        <p15:guide id="9" pos="6539" userDrawn="1">
          <p15:clr>
            <a:srgbClr val="A4A3A4"/>
          </p15:clr>
        </p15:guide>
        <p15:guide id="10" pos="3840" userDrawn="1">
          <p15:clr>
            <a:srgbClr val="A4A3A4"/>
          </p15:clr>
        </p15:guide>
        <p15:guide id="11" pos="39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34A"/>
    <a:srgbClr val="61AA88"/>
    <a:srgbClr val="00A74E"/>
    <a:srgbClr val="FCF9F0"/>
    <a:srgbClr val="FBF9EF"/>
    <a:srgbClr val="0000FF"/>
    <a:srgbClr val="7AAF85"/>
    <a:srgbClr val="4A8694"/>
    <a:srgbClr val="559493"/>
    <a:srgbClr val="00A9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 autoAdjust="0"/>
    <p:restoredTop sz="95437" autoAdjust="0"/>
  </p:normalViewPr>
  <p:slideViewPr>
    <p:cSldViewPr snapToGrid="0">
      <p:cViewPr varScale="1">
        <p:scale>
          <a:sx n="110" d="100"/>
          <a:sy n="110" d="100"/>
        </p:scale>
        <p:origin x="672" y="102"/>
      </p:cViewPr>
      <p:guideLst>
        <p:guide orient="horz" pos="391"/>
        <p:guide pos="7673"/>
        <p:guide pos="5496"/>
        <p:guide orient="horz" pos="2205"/>
        <p:guide orient="horz" pos="2251"/>
        <p:guide pos="3659"/>
        <p:guide pos="6539"/>
        <p:guide pos="3840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4" d="100"/>
          <a:sy n="74" d="100"/>
        </p:scale>
        <p:origin x="223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871AE-0007-4033-ABC7-F201841C5186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FEC53-2703-4089-8792-15CC36723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561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E9EC0-23CF-46CE-BCAD-C68476CEC7D9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4762C-FD52-4168-8CD6-A417BE6787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737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4762C-FD52-4168-8CD6-A417BE6787F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451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4762C-FD52-4168-8CD6-A417BE6787F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607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4762C-FD52-4168-8CD6-A417BE6787F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726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4762C-FD52-4168-8CD6-A417BE6787F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349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4762C-FD52-4168-8CD6-A417BE6787F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712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4762C-FD52-4168-8CD6-A417BE6787F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291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4762C-FD52-4168-8CD6-A417BE6787F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00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4762C-FD52-4168-8CD6-A417BE6787F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039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D9D4A-A6D9-4423-A592-02F3F6B36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920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D9D4A-A6D9-4423-A592-02F3F6B36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651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D9D4A-A6D9-4423-A592-02F3F6B36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09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52878" y="6399380"/>
            <a:ext cx="2743200" cy="365125"/>
          </a:xfrm>
        </p:spPr>
        <p:txBody>
          <a:bodyPr/>
          <a:lstStyle/>
          <a:p>
            <a:fld id="{17BD9D4A-A6D9-4423-A592-02F3F6B36A6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32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D9D4A-A6D9-4423-A592-02F3F6B36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23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D9D4A-A6D9-4423-A592-02F3F6B36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08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D9D4A-A6D9-4423-A592-02F3F6B36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55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D9D4A-A6D9-4423-A592-02F3F6B36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15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D9D4A-A6D9-4423-A592-02F3F6B36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376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D9D4A-A6D9-4423-A592-02F3F6B36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56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D9D4A-A6D9-4423-A592-02F3F6B36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489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D9D4A-A6D9-4423-A592-02F3F6B36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835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17119" r="53573"/>
          <a:stretch/>
        </p:blipFill>
        <p:spPr>
          <a:xfrm>
            <a:off x="5825447" y="0"/>
            <a:ext cx="6355441" cy="67404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873319" cy="6740434"/>
          </a:xfrm>
          <a:prstGeom prst="rect">
            <a:avLst/>
          </a:prstGeom>
        </p:spPr>
      </p:pic>
      <p:sp>
        <p:nvSpPr>
          <p:cNvPr id="22" name="자유형 21"/>
          <p:cNvSpPr/>
          <p:nvPr/>
        </p:nvSpPr>
        <p:spPr>
          <a:xfrm>
            <a:off x="6869999" y="506846"/>
            <a:ext cx="5324781" cy="546425"/>
          </a:xfrm>
          <a:custGeom>
            <a:avLst/>
            <a:gdLst>
              <a:gd name="connsiteX0" fmla="*/ 0 w 5324781"/>
              <a:gd name="connsiteY0" fmla="*/ 0 h 546425"/>
              <a:gd name="connsiteX1" fmla="*/ 1078787 w 5324781"/>
              <a:gd name="connsiteY1" fmla="*/ 410966 h 546425"/>
              <a:gd name="connsiteX2" fmla="*/ 2599362 w 5324781"/>
              <a:gd name="connsiteY2" fmla="*/ 534256 h 546425"/>
              <a:gd name="connsiteX3" fmla="*/ 3935003 w 5324781"/>
              <a:gd name="connsiteY3" fmla="*/ 154112 h 546425"/>
              <a:gd name="connsiteX4" fmla="*/ 5106257 w 5324781"/>
              <a:gd name="connsiteY4" fmla="*/ 61645 h 546425"/>
              <a:gd name="connsiteX5" fmla="*/ 5322014 w 5324781"/>
              <a:gd name="connsiteY5" fmla="*/ 92467 h 54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24781" h="546425">
                <a:moveTo>
                  <a:pt x="0" y="0"/>
                </a:moveTo>
                <a:cubicBezTo>
                  <a:pt x="322780" y="160961"/>
                  <a:pt x="645560" y="321923"/>
                  <a:pt x="1078787" y="410966"/>
                </a:cubicBezTo>
                <a:cubicBezTo>
                  <a:pt x="1512014" y="500009"/>
                  <a:pt x="2123326" y="577065"/>
                  <a:pt x="2599362" y="534256"/>
                </a:cubicBezTo>
                <a:cubicBezTo>
                  <a:pt x="3075398" y="491447"/>
                  <a:pt x="3517187" y="232880"/>
                  <a:pt x="3935003" y="154112"/>
                </a:cubicBezTo>
                <a:cubicBezTo>
                  <a:pt x="4352819" y="75344"/>
                  <a:pt x="4875089" y="71919"/>
                  <a:pt x="5106257" y="61645"/>
                </a:cubicBezTo>
                <a:cubicBezTo>
                  <a:pt x="5337425" y="51371"/>
                  <a:pt x="5329719" y="71919"/>
                  <a:pt x="5322014" y="92467"/>
                </a:cubicBezTo>
              </a:path>
            </a:pathLst>
          </a:custGeom>
          <a:noFill/>
          <a:ln w="19050">
            <a:solidFill>
              <a:srgbClr val="7AA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6842589" y="4962418"/>
            <a:ext cx="5352836" cy="1518996"/>
          </a:xfrm>
          <a:custGeom>
            <a:avLst/>
            <a:gdLst>
              <a:gd name="connsiteX0" fmla="*/ 0 w 5352836"/>
              <a:gd name="connsiteY0" fmla="*/ 0 h 1518996"/>
              <a:gd name="connsiteX1" fmla="*/ 1047964 w 5352836"/>
              <a:gd name="connsiteY1" fmla="*/ 226031 h 1518996"/>
              <a:gd name="connsiteX2" fmla="*/ 390418 w 5352836"/>
              <a:gd name="connsiteY2" fmla="*/ 1150706 h 1518996"/>
              <a:gd name="connsiteX3" fmla="*/ 955496 w 5352836"/>
              <a:gd name="connsiteY3" fmla="*/ 1510301 h 1518996"/>
              <a:gd name="connsiteX4" fmla="*/ 2476072 w 5352836"/>
              <a:gd name="connsiteY4" fmla="*/ 832207 h 1518996"/>
              <a:gd name="connsiteX5" fmla="*/ 3893905 w 5352836"/>
              <a:gd name="connsiteY5" fmla="*/ 1273995 h 1518996"/>
              <a:gd name="connsiteX6" fmla="*/ 5352836 w 5352836"/>
              <a:gd name="connsiteY6" fmla="*/ 1191802 h 151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2836" h="1518996">
                <a:moveTo>
                  <a:pt x="0" y="0"/>
                </a:moveTo>
                <a:cubicBezTo>
                  <a:pt x="491447" y="17123"/>
                  <a:pt x="982894" y="34247"/>
                  <a:pt x="1047964" y="226031"/>
                </a:cubicBezTo>
                <a:cubicBezTo>
                  <a:pt x="1113034" y="417815"/>
                  <a:pt x="405829" y="936661"/>
                  <a:pt x="390418" y="1150706"/>
                </a:cubicBezTo>
                <a:cubicBezTo>
                  <a:pt x="375007" y="1364751"/>
                  <a:pt x="607887" y="1563384"/>
                  <a:pt x="955496" y="1510301"/>
                </a:cubicBezTo>
                <a:cubicBezTo>
                  <a:pt x="1303105" y="1457218"/>
                  <a:pt x="1986337" y="871591"/>
                  <a:pt x="2476072" y="832207"/>
                </a:cubicBezTo>
                <a:cubicBezTo>
                  <a:pt x="2965807" y="792823"/>
                  <a:pt x="3414444" y="1214063"/>
                  <a:pt x="3893905" y="1273995"/>
                </a:cubicBezTo>
                <a:cubicBezTo>
                  <a:pt x="4373366" y="1333928"/>
                  <a:pt x="4863101" y="1262865"/>
                  <a:pt x="5352836" y="1191802"/>
                </a:cubicBezTo>
              </a:path>
            </a:pathLst>
          </a:custGeom>
          <a:noFill/>
          <a:ln w="19050">
            <a:solidFill>
              <a:srgbClr val="61AA88"/>
            </a:solidFill>
          </a:ln>
          <a:effectLst>
            <a:softEdge rad="635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17119" t="23396" r="53573"/>
          <a:stretch/>
        </p:blipFill>
        <p:spPr>
          <a:xfrm>
            <a:off x="4055003" y="1791730"/>
            <a:ext cx="4273451" cy="269377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 rot="1283887">
            <a:off x="3626144" y="766731"/>
            <a:ext cx="435555" cy="451505"/>
          </a:xfrm>
          <a:prstGeom prst="rect">
            <a:avLst/>
          </a:prstGeom>
          <a:solidFill>
            <a:srgbClr val="FCF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1056">
            <a:off x="3590753" y="776237"/>
            <a:ext cx="506336" cy="4692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073" y="1274193"/>
            <a:ext cx="8036303" cy="4830703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16" name="TextBox 15"/>
          <p:cNvSpPr txBox="1"/>
          <p:nvPr/>
        </p:nvSpPr>
        <p:spPr>
          <a:xfrm>
            <a:off x="5270141" y="2162981"/>
            <a:ext cx="53309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    </a:t>
            </a:r>
            <a:r>
              <a:rPr lang="ko-KR" altLang="en-US" sz="20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마스크 수급 안정을 위해</a:t>
            </a:r>
            <a:endParaRPr lang="en-US" altLang="ko-KR" sz="2000" dirty="0" smtClean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rgbClr val="00206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마스크 온라인가격</a:t>
            </a:r>
            <a:r>
              <a:rPr lang="ko-KR" altLang="en-US" sz="40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에 </a:t>
            </a:r>
            <a:endParaRPr lang="en-US" altLang="ko-KR" sz="4000" dirty="0" smtClean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solidFill>
                  <a:srgbClr val="00206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인공지능</a:t>
            </a:r>
            <a:r>
              <a:rPr lang="en-US" altLang="ko-KR" sz="4000" dirty="0" smtClean="0">
                <a:solidFill>
                  <a:srgbClr val="00206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(AI)</a:t>
            </a:r>
            <a:r>
              <a:rPr lang="ko-KR" altLang="en-US" sz="40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을 입히다</a:t>
            </a:r>
            <a:endParaRPr lang="en-US" altLang="ko-KR" sz="4000" dirty="0" smtClean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  <a:p>
            <a:pPr algn="ctr"/>
            <a:endParaRPr lang="en-US" altLang="ko-KR" sz="16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  <a:p>
            <a:pPr algn="ctr"/>
            <a:endParaRPr lang="en-US" altLang="ko-KR" sz="1100" dirty="0" smtClean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  <a:p>
            <a:pPr algn="ctr"/>
            <a:r>
              <a:rPr lang="en-US" altLang="ko-KR" sz="17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2020.11.25.</a:t>
            </a:r>
          </a:p>
          <a:p>
            <a:pPr algn="ctr"/>
            <a:endParaRPr lang="en-US" altLang="ko-KR" sz="20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 rot="1099978">
            <a:off x="3598520" y="1293217"/>
            <a:ext cx="368021" cy="166195"/>
          </a:xfrm>
          <a:prstGeom prst="rect">
            <a:avLst/>
          </a:prstGeom>
          <a:solidFill>
            <a:srgbClr val="FCF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818" b="100000" l="9804" r="87255">
                        <a14:foregroundMark x1="22549" y1="36364" x2="22549" y2="36364"/>
                        <a14:foregroundMark x1="17647" y1="40000" x2="23529" y2="56364"/>
                        <a14:foregroundMark x1="45098" y1="56364" x2="44118" y2="60000"/>
                        <a14:foregroundMark x1="48039" y1="67273" x2="48039" y2="67273"/>
                        <a14:foregroundMark x1="48039" y1="67273" x2="48039" y2="67273"/>
                        <a14:foregroundMark x1="51961" y1="83636" x2="51961" y2="83636"/>
                        <a14:foregroundMark x1="58824" y1="65455" x2="58824" y2="65455"/>
                        <a14:foregroundMark x1="64706" y1="63636" x2="62745" y2="80000"/>
                        <a14:foregroundMark x1="68627" y1="74545" x2="67647" y2="81818"/>
                        <a14:foregroundMark x1="80392" y1="81818" x2="79412" y2="90909"/>
                        <a14:foregroundMark x1="78431" y1="70909" x2="81373" y2="70909"/>
                      </a14:backgroundRemoval>
                    </a14:imgEffect>
                  </a14:imgLayer>
                </a14:imgProps>
              </a:ext>
            </a:extLst>
          </a:blip>
          <a:srcRect l="37069" t="22981"/>
          <a:stretch/>
        </p:blipFill>
        <p:spPr>
          <a:xfrm>
            <a:off x="3604288" y="1180403"/>
            <a:ext cx="419570" cy="27688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rcRect r="98250" b="88890"/>
          <a:stretch/>
        </p:blipFill>
        <p:spPr>
          <a:xfrm>
            <a:off x="5006" y="19295"/>
            <a:ext cx="1285912" cy="76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" t="6412" r="4374" b="4856"/>
          <a:stretch/>
        </p:blipFill>
        <p:spPr>
          <a:xfrm>
            <a:off x="7391015" y="4910756"/>
            <a:ext cx="998891" cy="384443"/>
          </a:xfrm>
          <a:prstGeom prst="rect">
            <a:avLst/>
          </a:prstGeom>
          <a:effectLst/>
        </p:spPr>
      </p:pic>
      <p:sp>
        <p:nvSpPr>
          <p:cNvPr id="13" name="직사각형 12"/>
          <p:cNvSpPr/>
          <p:nvPr/>
        </p:nvSpPr>
        <p:spPr>
          <a:xfrm>
            <a:off x="1" y="6569483"/>
            <a:ext cx="12180888" cy="288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2763" b="78261" l="24107" r="76786">
                        <a14:foregroundMark x1="37202" y1="45582" x2="37202" y2="45582"/>
                        <a14:foregroundMark x1="43353" y1="45582" x2="43353" y2="455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30142" y="3796947"/>
            <a:ext cx="1623839" cy="1116881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 flipV="1">
            <a:off x="5635689" y="958133"/>
            <a:ext cx="61937" cy="64226"/>
          </a:xfrm>
          <a:prstGeom prst="line">
            <a:avLst/>
          </a:prstGeom>
          <a:ln w="38100">
            <a:solidFill>
              <a:srgbClr val="FBF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 rot="2868777">
            <a:off x="5751054" y="652828"/>
            <a:ext cx="354053" cy="414142"/>
          </a:xfrm>
          <a:prstGeom prst="rect">
            <a:avLst/>
          </a:prstGeom>
          <a:solidFill>
            <a:srgbClr val="FCF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77057">
            <a:off x="5749557" y="760281"/>
            <a:ext cx="307439" cy="284894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 rot="1250288">
            <a:off x="3619107" y="1287336"/>
            <a:ext cx="349853" cy="181198"/>
          </a:xfrm>
          <a:prstGeom prst="rect">
            <a:avLst/>
          </a:prstGeom>
          <a:solidFill>
            <a:srgbClr val="FCF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 rot="1186354">
            <a:off x="3538723" y="1224260"/>
            <a:ext cx="510618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" b="1" dirty="0" smtClean="0">
                <a:solidFill>
                  <a:srgbClr val="00A74E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4,500</a:t>
            </a:r>
            <a:endParaRPr lang="ko-KR" altLang="en-US" sz="950" b="1" dirty="0">
              <a:solidFill>
                <a:srgbClr val="00A74E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05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589136" y="1111650"/>
            <a:ext cx="2860522" cy="45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7154639" y="5005678"/>
            <a:ext cx="4365491" cy="1205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161329" y="3673392"/>
            <a:ext cx="4365491" cy="11910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46770" y="416224"/>
            <a:ext cx="265762" cy="2657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21836" y="2207229"/>
            <a:ext cx="3869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시기별 마스크 </a:t>
            </a:r>
            <a:r>
              <a:rPr lang="ko-KR" altLang="en-US" sz="1600" dirty="0" err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가격변화</a:t>
            </a:r>
            <a:r>
              <a:rPr lang="ko-KR" altLang="en-US" sz="16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분석</a:t>
            </a:r>
            <a:r>
              <a:rPr lang="en-US" altLang="ko-KR" sz="16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(KF94 </a:t>
            </a:r>
            <a:r>
              <a:rPr lang="ko-KR" altLang="en-US" sz="16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기준</a:t>
            </a:r>
            <a:r>
              <a:rPr lang="en-US" altLang="ko-KR" sz="160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 </a:t>
            </a:r>
            <a:endParaRPr lang="ko-KR" altLang="en-US" sz="16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36215" y="2100809"/>
            <a:ext cx="4950985" cy="1512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3370" indent="-293370" algn="just" fontAlgn="base">
              <a:lnSpc>
                <a:spcPct val="130000"/>
              </a:lnSpc>
            </a:pPr>
            <a:r>
              <a:rPr lang="ko-KR" altLang="en-US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〮가격조사결과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일일제공</a:t>
            </a:r>
            <a:r>
              <a:rPr lang="ko-KR" altLang="en-US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식약처</a:t>
            </a:r>
            <a:r>
              <a:rPr lang="en-US" altLang="ko-KR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기재부</a:t>
            </a:r>
            <a:r>
              <a:rPr lang="en-US" altLang="ko-KR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산자부</a:t>
            </a:r>
            <a:r>
              <a:rPr lang="en-US" altLang="ko-KR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</a:p>
          <a:p>
            <a:pPr marL="293370" indent="-293370" algn="just" fontAlgn="base">
              <a:lnSpc>
                <a:spcPct val="130000"/>
              </a:lnSpc>
            </a:pPr>
            <a:endParaRPr lang="en-US" altLang="ko-KR" sz="300" kern="0" dirty="0" smtClean="0">
              <a:solidFill>
                <a:srgbClr val="00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293370" indent="-293370" algn="just" fontAlgn="base"/>
            <a:r>
              <a:rPr lang="ko-KR" altLang="en-US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〮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공적마스크</a:t>
            </a:r>
            <a:r>
              <a:rPr lang="ko-KR" altLang="en-US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가격과 </a:t>
            </a:r>
            <a:r>
              <a:rPr lang="ko-KR" altLang="en-US" sz="14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온</a:t>
            </a:r>
            <a:r>
              <a:rPr lang="en-US" altLang="ko-KR" sz="14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/</a:t>
            </a:r>
            <a:r>
              <a:rPr lang="ko-KR" altLang="en-US" sz="14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오프라인 </a:t>
            </a:r>
            <a:r>
              <a:rPr lang="ko-KR" altLang="en-US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가격 비교</a:t>
            </a:r>
            <a:r>
              <a:rPr lang="en-US" altLang="ko-KR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·</a:t>
            </a:r>
            <a:r>
              <a:rPr lang="ko-KR" altLang="en-US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검토</a:t>
            </a:r>
            <a:endParaRPr lang="en-US" altLang="ko-KR" sz="1400" kern="0" dirty="0" smtClean="0">
              <a:solidFill>
                <a:srgbClr val="00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293370" indent="-293370" algn="just" fontAlgn="base"/>
            <a:r>
              <a:rPr lang="en-US" altLang="ko-KR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  (</a:t>
            </a:r>
            <a:r>
              <a:rPr lang="ko-KR" altLang="en-US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마스크 </a:t>
            </a:r>
            <a:r>
              <a:rPr lang="ko-KR" altLang="en-US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수급 안정화에 따른 </a:t>
            </a:r>
            <a:r>
              <a:rPr lang="ko-KR" altLang="en-US" sz="1200" kern="0" dirty="0" err="1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공적마스크</a:t>
            </a:r>
            <a:r>
              <a:rPr lang="ko-KR" altLang="en-US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가격 하락 요구 </a:t>
            </a:r>
            <a:r>
              <a:rPr lang="ko-KR" altLang="en-US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증대</a:t>
            </a:r>
            <a:r>
              <a:rPr lang="en-US" altLang="ko-KR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  <a:endParaRPr lang="en-US" altLang="ko-KR" sz="1200" kern="0" dirty="0">
              <a:solidFill>
                <a:srgbClr val="00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293370" indent="-293370" algn="just" fontAlgn="base">
              <a:lnSpc>
                <a:spcPct val="130000"/>
              </a:lnSpc>
            </a:pPr>
            <a:endParaRPr lang="en-US" altLang="ko-KR" sz="300" kern="0" dirty="0">
              <a:solidFill>
                <a:srgbClr val="000000"/>
              </a:solidFill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293370" indent="-293370" algn="just" fontAlgn="base">
              <a:lnSpc>
                <a:spcPct val="13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〮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공적마스크</a:t>
            </a:r>
            <a:r>
              <a:rPr lang="ko-KR" altLang="en-US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폐지 후 시장가격 </a:t>
            </a:r>
            <a:r>
              <a:rPr lang="ko-KR" altLang="en-US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일일 단위 모니터링</a:t>
            </a:r>
            <a:endParaRPr lang="en-US" altLang="ko-KR" sz="1400" kern="0" dirty="0" smtClean="0">
              <a:solidFill>
                <a:srgbClr val="00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293370" indent="-293370" algn="just" fontAlgn="base">
              <a:lnSpc>
                <a:spcPct val="130000"/>
              </a:lnSpc>
            </a:pPr>
            <a:endParaRPr lang="ko-KR" altLang="en-US" sz="300" kern="0" dirty="0">
              <a:solidFill>
                <a:srgbClr val="00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293370" indent="-293370" algn="just" fontAlgn="base">
              <a:lnSpc>
                <a:spcPct val="13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〮 </a:t>
            </a:r>
            <a:r>
              <a:rPr lang="ko-KR" altLang="en-US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매점매석 </a:t>
            </a:r>
            <a:r>
              <a:rPr lang="ko-KR" altLang="en-US" sz="14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및 불공정거래 </a:t>
            </a:r>
            <a:r>
              <a:rPr lang="ko-KR" altLang="en-US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판단의 </a:t>
            </a:r>
            <a:r>
              <a:rPr lang="ko-KR" altLang="en-US" sz="14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기초자료로 </a:t>
            </a:r>
            <a:r>
              <a:rPr lang="ko-KR" altLang="en-US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활용</a:t>
            </a:r>
            <a:r>
              <a:rPr lang="en-US" altLang="ko-KR" sz="1400" kern="0" spc="-15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</a:t>
            </a:r>
            <a:r>
              <a:rPr lang="ko-KR" altLang="en-US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국세청</a:t>
            </a:r>
            <a:r>
              <a:rPr lang="en-US" altLang="ko-KR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경찰청</a:t>
            </a:r>
            <a:r>
              <a:rPr lang="en-US" altLang="ko-KR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69673" y="1195054"/>
            <a:ext cx="9070554" cy="622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8960" indent="-285750" algn="just" fontAlgn="base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마스크 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일일가격</a:t>
            </a:r>
            <a:r>
              <a:rPr lang="ko-KR" altLang="en-US" sz="16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자료 </a:t>
            </a:r>
            <a:r>
              <a:rPr lang="ko-KR" altLang="en-US" sz="16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축적</a:t>
            </a:r>
            <a:r>
              <a:rPr lang="en-US" altLang="ko-KR" sz="16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16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외부 </a:t>
            </a:r>
            <a:r>
              <a:rPr lang="ko-KR" altLang="en-US" sz="16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환경 변화 시기별</a:t>
            </a:r>
            <a:r>
              <a:rPr lang="en-US" altLang="ko-KR" sz="1600" kern="0" spc="-4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</a:t>
            </a:r>
            <a:r>
              <a:rPr lang="ko-KR" altLang="en-US" sz="1600" kern="0" spc="-4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대구</a:t>
            </a:r>
            <a:r>
              <a:rPr lang="en-US" altLang="ko-KR" sz="1600" kern="0" spc="-4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·</a:t>
            </a:r>
            <a:r>
              <a:rPr lang="ko-KR" altLang="en-US" sz="1600" kern="0" spc="-4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경북 확산</a:t>
            </a:r>
            <a:r>
              <a:rPr lang="en-US" altLang="ko-KR" sz="1600" kern="0" spc="-4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1600" kern="0" spc="-40" dirty="0" err="1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공적마스크</a:t>
            </a:r>
            <a:r>
              <a:rPr lang="ko-KR" altLang="en-US" sz="1600" kern="0" spc="-4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공급 등</a:t>
            </a:r>
            <a:r>
              <a:rPr lang="en-US" altLang="ko-KR" sz="1600" kern="0" spc="-4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수집 품목 추가</a:t>
            </a:r>
            <a:endParaRPr lang="en-US" altLang="ko-KR" sz="1600" kern="0" dirty="0" smtClean="0">
              <a:solidFill>
                <a:srgbClr val="00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568960" indent="-285750" algn="just" fontAlgn="base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가격 및 수급 안정 정책 수립의 참고자료로 활용되어 국가적 재난 상황 타파에 기여</a:t>
            </a:r>
            <a:endParaRPr lang="ko-KR" altLang="en-US" sz="1600" kern="0" dirty="0">
              <a:solidFill>
                <a:srgbClr val="00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pic>
        <p:nvPicPr>
          <p:cNvPr id="1028" name="_x366420584" descr="EMB0000185008b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" t="1691" r="489" b="1976"/>
          <a:stretch/>
        </p:blipFill>
        <p:spPr bwMode="auto">
          <a:xfrm>
            <a:off x="579651" y="2732049"/>
            <a:ext cx="5982111" cy="370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/>
          <p:cNvSpPr/>
          <p:nvPr/>
        </p:nvSpPr>
        <p:spPr>
          <a:xfrm>
            <a:off x="6884803" y="2033201"/>
            <a:ext cx="4848161" cy="4322993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7363594" y="3687827"/>
            <a:ext cx="4156536" cy="119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0" indent="-127000" algn="just" fontAlgn="base">
              <a:lnSpc>
                <a:spcPct val="140000"/>
              </a:lnSpc>
            </a:pPr>
            <a:r>
              <a:rPr lang="ko-KR" altLang="en-US" sz="1200" i="1" kern="0" spc="-90" dirty="0" smtClean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‘</a:t>
            </a:r>
            <a:r>
              <a:rPr lang="ko-KR" altLang="en-US" sz="1200" i="1" kern="0" spc="-90" dirty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마스크 대란’ 이라 불릴 만큼 </a:t>
            </a:r>
            <a:r>
              <a:rPr lang="ko-KR" altLang="en-US" sz="1200" i="1" kern="0" spc="-90" dirty="0" smtClean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 수급</a:t>
            </a:r>
            <a:r>
              <a:rPr lang="ko-KR" altLang="en-US" sz="1200" i="1" kern="0" spc="-50" dirty="0" smtClean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 </a:t>
            </a:r>
            <a:r>
              <a:rPr lang="ko-KR" altLang="en-US" sz="1200" i="1" kern="0" spc="-90" dirty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불안정이 심화되는 상황에서 </a:t>
            </a:r>
            <a:r>
              <a:rPr lang="en-US" altLang="ko-KR" sz="1200" i="1" kern="0" spc="-90" dirty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 </a:t>
            </a:r>
            <a:r>
              <a:rPr lang="ko-KR" altLang="en-US" sz="1200" i="1" kern="0" spc="-90" dirty="0" smtClean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통계청에서 </a:t>
            </a:r>
            <a:endParaRPr lang="en-US" altLang="ko-KR" sz="1200" i="1" kern="0" spc="-90" dirty="0" smtClean="0">
              <a:solidFill>
                <a:srgbClr val="000000"/>
              </a:solidFill>
              <a:latin typeface="서울남산 장체L" panose="02020603020101020101" pitchFamily="18" charset="-127"/>
              <a:ea typeface="서울남산 장체L" panose="02020603020101020101" pitchFamily="18" charset="-127"/>
            </a:endParaRPr>
          </a:p>
          <a:p>
            <a:pPr marL="127000" indent="-127000" algn="just" fontAlgn="base">
              <a:lnSpc>
                <a:spcPct val="140000"/>
              </a:lnSpc>
            </a:pPr>
            <a:r>
              <a:rPr lang="ko-KR" altLang="en-US" sz="1200" i="1" kern="0" spc="-90" dirty="0" smtClean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긴급하게 </a:t>
            </a:r>
            <a:r>
              <a:rPr lang="ko-KR" altLang="en-US" sz="1200" i="1" kern="0" spc="-90" dirty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실시한 </a:t>
            </a:r>
            <a:r>
              <a:rPr lang="en-US" altLang="ko-KR" sz="1200" i="1" kern="0" spc="-90" dirty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&lt;</a:t>
            </a:r>
            <a:r>
              <a:rPr lang="ko-KR" altLang="en-US" sz="1200" i="1" kern="0" spc="-90" dirty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마스크</a:t>
            </a:r>
            <a:r>
              <a:rPr lang="ko-KR" altLang="en-US" sz="1200" i="1" kern="0" spc="-50" dirty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 </a:t>
            </a:r>
            <a:r>
              <a:rPr lang="ko-KR" altLang="en-US" sz="1200" i="1" kern="0" spc="-70" dirty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등 </a:t>
            </a:r>
            <a:r>
              <a:rPr lang="ko-KR" altLang="en-US" sz="1200" i="1" kern="0" spc="-70" dirty="0" err="1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예방품목</a:t>
            </a:r>
            <a:r>
              <a:rPr lang="ko-KR" altLang="en-US" sz="1200" i="1" kern="0" spc="-70" dirty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 일일가격조사</a:t>
            </a:r>
            <a:r>
              <a:rPr lang="en-US" altLang="ko-KR" sz="1200" i="1" kern="0" spc="-70" dirty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&gt; </a:t>
            </a:r>
            <a:r>
              <a:rPr lang="ko-KR" altLang="en-US" sz="1200" i="1" kern="0" spc="-70" dirty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결과를 </a:t>
            </a:r>
            <a:r>
              <a:rPr lang="ko-KR" altLang="en-US" sz="1200" i="1" kern="0" spc="-70" dirty="0" smtClean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기초로 </a:t>
            </a:r>
            <a:r>
              <a:rPr lang="ko-KR" altLang="en-US" sz="1200" i="1" kern="0" spc="-70" dirty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하여 </a:t>
            </a:r>
            <a:endParaRPr lang="en-US" altLang="ko-KR" sz="1200" i="1" kern="0" spc="-70" dirty="0" smtClean="0">
              <a:solidFill>
                <a:srgbClr val="000000"/>
              </a:solidFill>
              <a:latin typeface="서울남산 장체L" panose="02020603020101020101" pitchFamily="18" charset="-127"/>
              <a:ea typeface="서울남산 장체L" panose="02020603020101020101" pitchFamily="18" charset="-127"/>
            </a:endParaRPr>
          </a:p>
          <a:p>
            <a:pPr marL="127000" indent="-127000" algn="just" fontAlgn="base">
              <a:lnSpc>
                <a:spcPct val="140000"/>
              </a:lnSpc>
            </a:pPr>
            <a:r>
              <a:rPr lang="ko-KR" altLang="en-US" sz="1200" i="1" kern="0" spc="-70" dirty="0" err="1" smtClean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공적마스크</a:t>
            </a:r>
            <a:r>
              <a:rPr lang="ko-KR" altLang="en-US" sz="1200" i="1" kern="0" spc="-70" dirty="0" smtClean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 </a:t>
            </a:r>
            <a:r>
              <a:rPr lang="ko-KR" altLang="en-US" sz="1200" i="1" kern="0" spc="-70" dirty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도입 등 수급 안정화</a:t>
            </a:r>
            <a:r>
              <a:rPr lang="ko-KR" altLang="en-US" sz="1200" i="1" kern="0" spc="-50" dirty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 대책을 마련할 수 있었음</a:t>
            </a:r>
            <a:endParaRPr lang="ko-KR" altLang="en-US" sz="1200" i="1" kern="0" dirty="0">
              <a:solidFill>
                <a:srgbClr val="000000"/>
              </a:solidFill>
              <a:latin typeface="서울남산 장체L" panose="02020603020101020101" pitchFamily="18" charset="-127"/>
              <a:ea typeface="서울남산 장체L" panose="02020603020101020101" pitchFamily="18" charset="-127"/>
            </a:endParaRPr>
          </a:p>
          <a:p>
            <a:pPr algn="just" fontAlgn="base">
              <a:lnSpc>
                <a:spcPct val="140000"/>
              </a:lnSpc>
            </a:pPr>
            <a:endParaRPr lang="en-US" altLang="ko-KR" sz="300" kern="0" spc="-50" dirty="0" smtClean="0">
              <a:solidFill>
                <a:srgbClr val="000000"/>
              </a:solidFill>
              <a:latin typeface="서울남산 장체L" panose="02020603020101020101" pitchFamily="18" charset="-127"/>
              <a:ea typeface="서울남산 장체L" panose="02020603020101020101" pitchFamily="18" charset="-127"/>
            </a:endParaRPr>
          </a:p>
          <a:p>
            <a:pPr marL="171450" indent="-171450" algn="just" fontAlgn="base">
              <a:lnSpc>
                <a:spcPct val="140000"/>
              </a:lnSpc>
              <a:buFontTx/>
              <a:buChar char="-"/>
            </a:pPr>
            <a:r>
              <a:rPr lang="ko-KR" altLang="en-US" sz="1200" kern="0" spc="-50" dirty="0" smtClean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식품의약품안전처</a:t>
            </a:r>
            <a:endParaRPr lang="ko-KR" altLang="en-US" sz="1200" kern="0" dirty="0">
              <a:solidFill>
                <a:srgbClr val="000000"/>
              </a:solidFill>
              <a:latin typeface="서울남산 장체L" panose="02020603020101020101" pitchFamily="18" charset="-127"/>
              <a:ea typeface="서울남산 장체L" panose="0202060302010102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356905" y="5020115"/>
            <a:ext cx="4156536" cy="119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</a:pPr>
            <a:r>
              <a:rPr lang="ko-KR" altLang="en-US" sz="1200" i="1" kern="0" spc="-10" dirty="0" smtClean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특히 </a:t>
            </a:r>
            <a:r>
              <a:rPr lang="ko-KR" altLang="en-US" sz="1200" i="1" kern="0" spc="-10" dirty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코로나</a:t>
            </a:r>
            <a:r>
              <a:rPr lang="en-US" altLang="ko-KR" sz="1200" i="1" kern="0" spc="-10" dirty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19</a:t>
            </a:r>
            <a:r>
              <a:rPr lang="ko-KR" altLang="en-US" sz="1200" i="1" kern="0" dirty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 사태 초기 </a:t>
            </a:r>
            <a:r>
              <a:rPr lang="ko-KR" altLang="en-US" sz="1200" i="1" kern="0" dirty="0" smtClean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마스크 </a:t>
            </a:r>
            <a:r>
              <a:rPr lang="ko-KR" altLang="en-US" sz="1200" i="1" kern="0" dirty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가격이 급등하여 </a:t>
            </a:r>
            <a:r>
              <a:rPr lang="ko-KR" altLang="en-US" sz="1200" i="1" kern="0" dirty="0" smtClean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수급안정화대책 </a:t>
            </a:r>
            <a:r>
              <a:rPr lang="ko-KR" altLang="en-US" sz="1200" i="1" kern="0" dirty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등을 </a:t>
            </a:r>
            <a:endParaRPr lang="en-US" altLang="ko-KR" sz="1200" i="1" kern="0" dirty="0" smtClean="0">
              <a:solidFill>
                <a:srgbClr val="000000"/>
              </a:solidFill>
              <a:latin typeface="서울남산 장체L" panose="02020603020101020101" pitchFamily="18" charset="-127"/>
              <a:ea typeface="서울남산 장체L" panose="02020603020101020101" pitchFamily="18" charset="-127"/>
            </a:endParaRPr>
          </a:p>
          <a:p>
            <a:pPr algn="just" fontAlgn="base">
              <a:lnSpc>
                <a:spcPct val="140000"/>
              </a:lnSpc>
            </a:pPr>
            <a:r>
              <a:rPr lang="ko-KR" altLang="en-US" sz="1200" i="1" kern="0" dirty="0" smtClean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마련하였을 </a:t>
            </a:r>
            <a:r>
              <a:rPr lang="ko-KR" altLang="en-US" sz="1200" i="1" kern="0" dirty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때 일일가격조사를 통해 </a:t>
            </a:r>
            <a:r>
              <a:rPr lang="ko-KR" altLang="en-US" sz="1200" i="1" kern="0" dirty="0" smtClean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정책효과를 바로 </a:t>
            </a:r>
            <a:r>
              <a:rPr lang="ko-KR" altLang="en-US" sz="1200" i="1" kern="0" dirty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파악하고</a:t>
            </a:r>
            <a:r>
              <a:rPr lang="en-US" altLang="ko-KR" sz="1200" i="1" kern="0" dirty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, </a:t>
            </a:r>
            <a:r>
              <a:rPr lang="ko-KR" altLang="en-US" sz="1200" i="1" kern="0" dirty="0" smtClean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수정</a:t>
            </a:r>
            <a:r>
              <a:rPr lang="en-US" altLang="ko-KR" sz="1200" i="1" kern="0" dirty="0" smtClean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·</a:t>
            </a:r>
          </a:p>
          <a:p>
            <a:pPr algn="just" fontAlgn="base">
              <a:lnSpc>
                <a:spcPct val="140000"/>
              </a:lnSpc>
            </a:pPr>
            <a:r>
              <a:rPr lang="ko-KR" altLang="en-US" sz="1200" i="1" kern="0" dirty="0" smtClean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보완할 </a:t>
            </a:r>
            <a:r>
              <a:rPr lang="ko-KR" altLang="en-US" sz="1200" i="1" kern="0" dirty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수 </a:t>
            </a:r>
            <a:r>
              <a:rPr lang="ko-KR" altLang="en-US" sz="1200" i="1" kern="0" dirty="0" smtClean="0">
                <a:solidFill>
                  <a:srgbClr val="000000"/>
                </a:solidFill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있었음</a:t>
            </a:r>
            <a:endParaRPr lang="en-US" altLang="ko-KR" sz="1200" i="1" kern="0" dirty="0" smtClean="0">
              <a:solidFill>
                <a:srgbClr val="000000"/>
              </a:solidFill>
              <a:latin typeface="서울남산 장체L" panose="02020603020101020101" pitchFamily="18" charset="-127"/>
              <a:ea typeface="서울남산 장체L" panose="02020603020101020101" pitchFamily="18" charset="-127"/>
            </a:endParaRPr>
          </a:p>
          <a:p>
            <a:pPr algn="just" fontAlgn="base">
              <a:lnSpc>
                <a:spcPct val="140000"/>
              </a:lnSpc>
            </a:pPr>
            <a:endParaRPr lang="ko-KR" altLang="en-US" sz="300" kern="0" dirty="0">
              <a:solidFill>
                <a:srgbClr val="000000"/>
              </a:solidFill>
              <a:latin typeface="서울남산 장체L" panose="02020603020101020101" pitchFamily="18" charset="-127"/>
              <a:ea typeface="서울남산 장체L" panose="02020603020101020101" pitchFamily="18" charset="-127"/>
            </a:endParaRPr>
          </a:p>
          <a:p>
            <a:pPr marL="171450" indent="-171450" algn="just" fontAlgn="base">
              <a:lnSpc>
                <a:spcPct val="140000"/>
              </a:lnSpc>
              <a:buFontTx/>
              <a:buChar char="-"/>
            </a:pPr>
            <a:r>
              <a:rPr lang="ko-KR" altLang="en-US" sz="1200" kern="0" spc="0" dirty="0" err="1" smtClean="0">
                <a:solidFill>
                  <a:srgbClr val="000000"/>
                </a:solidFill>
                <a:effectLst/>
                <a:latin typeface="서울남산 장체L" panose="02020603020101020101" pitchFamily="18" charset="-127"/>
                <a:ea typeface="서울남산 장체L" panose="02020603020101020101" pitchFamily="18" charset="-127"/>
              </a:rPr>
              <a:t>기획재정부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서울남산 장체L" panose="02020603020101020101" pitchFamily="18" charset="-127"/>
              <a:ea typeface="서울남산 장체L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7825" y="368572"/>
            <a:ext cx="111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002060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추진성과</a:t>
            </a:r>
            <a:endParaRPr lang="ko-KR" altLang="en-US" dirty="0">
              <a:solidFill>
                <a:srgbClr val="002060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8192" y="712172"/>
            <a:ext cx="2472152" cy="492443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마스크 수급 안정화 달성</a:t>
            </a:r>
            <a:endParaRPr lang="en-US" altLang="ko-KR" sz="2000" b="0" i="0" dirty="0" smtClean="0">
              <a:effectLst/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D9D4A-A6D9-4423-A592-02F3F6B36A60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258650"/>
            <a:ext cx="12180888" cy="13984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D9D4A-A6D9-4423-A592-02F3F6B36A60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1026" name="_x389671600" descr="EMB00000f240b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192" y="3188643"/>
            <a:ext cx="6126198" cy="108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389671024" descr="EMB00000f240bc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192" y="4518962"/>
            <a:ext cx="6164686" cy="183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06070" y="1371871"/>
            <a:ext cx="9746429" cy="99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000" kern="0" dirty="0" smtClean="0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코로나</a:t>
            </a:r>
            <a:r>
              <a:rPr lang="en-US" altLang="ko-KR" sz="2000" kern="0" dirty="0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19</a:t>
            </a:r>
            <a:r>
              <a:rPr lang="ko-KR" altLang="en-US" sz="2000" kern="0" dirty="0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로 촉발된 마스크 수급 대란 상황에서 </a:t>
            </a:r>
            <a:r>
              <a:rPr lang="ko-KR" altLang="en-US" sz="2000" kern="0" dirty="0" smtClean="0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정부는 </a:t>
            </a:r>
            <a:r>
              <a:rPr lang="ko-KR" altLang="en-US" sz="2000" kern="0" dirty="0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실시간 온라인 마스크 가격 동향을 파악하여 </a:t>
            </a:r>
            <a:endParaRPr lang="en-US" altLang="ko-KR" sz="2000" kern="0" dirty="0" smtClean="0">
              <a:solidFill>
                <a:srgbClr val="000000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000" kern="0" dirty="0" smtClean="0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적절한 </a:t>
            </a:r>
            <a:r>
              <a:rPr lang="ko-KR" altLang="en-US" sz="2000" kern="0" dirty="0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수급안정 조치를 취할 수 </a:t>
            </a:r>
            <a:r>
              <a:rPr lang="ko-KR" altLang="en-US" sz="2000" kern="0" dirty="0" smtClean="0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있었음  </a:t>
            </a:r>
            <a:r>
              <a:rPr lang="en-US" altLang="ko-KR" sz="2000" kern="0" dirty="0" smtClean="0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&lt;</a:t>
            </a:r>
            <a:r>
              <a:rPr lang="ko-KR" altLang="en-US" sz="2000" kern="0" dirty="0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매일경제</a:t>
            </a:r>
            <a:r>
              <a:rPr lang="en-US" altLang="ko-KR" sz="2000" kern="0" dirty="0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, 2020.4.4</a:t>
            </a:r>
            <a:r>
              <a:rPr lang="en-US" altLang="ko-KR" sz="2000" kern="0" dirty="0" smtClean="0">
                <a:solidFill>
                  <a:srgbClr val="00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.&gt;</a:t>
            </a:r>
            <a:endParaRPr lang="ko-KR" altLang="en-US" sz="2000" kern="0" dirty="0">
              <a:solidFill>
                <a:srgbClr val="000000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6770" y="416224"/>
            <a:ext cx="265762" cy="2657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825" y="368572"/>
            <a:ext cx="111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002060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추진성과</a:t>
            </a:r>
            <a:endParaRPr lang="ko-KR" altLang="en-US" dirty="0">
              <a:solidFill>
                <a:srgbClr val="002060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75473" y="3012141"/>
            <a:ext cx="7046259" cy="399108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188192" y="5276850"/>
            <a:ext cx="6164686" cy="276225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88192" y="5543550"/>
            <a:ext cx="3888883" cy="276225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31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6770" y="416224"/>
            <a:ext cx="265762" cy="2657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7825" y="368572"/>
            <a:ext cx="111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2060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활용방안</a:t>
            </a:r>
            <a:endParaRPr lang="ko-KR" altLang="en-US" dirty="0">
              <a:solidFill>
                <a:srgbClr val="002060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D9D4A-A6D9-4423-A592-02F3F6B36A60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16807" y="869580"/>
            <a:ext cx="5948708" cy="41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AI </a:t>
            </a:r>
            <a:r>
              <a:rPr lang="ko-KR" altLang="en-US" sz="2000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모형 적용 텍스트 빅데이터 활용 확산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955276"/>
              </p:ext>
            </p:extLst>
          </p:nvPr>
        </p:nvGraphicFramePr>
        <p:xfrm>
          <a:off x="789022" y="1873385"/>
          <a:ext cx="1061395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480">
                  <a:extLst>
                    <a:ext uri="{9D8B030D-6E8A-4147-A177-3AD203B41FA5}">
                      <a16:colId xmlns:a16="http://schemas.microsoft.com/office/drawing/2014/main" val="178731468"/>
                    </a:ext>
                  </a:extLst>
                </a:gridCol>
                <a:gridCol w="2142175">
                  <a:extLst>
                    <a:ext uri="{9D8B030D-6E8A-4147-A177-3AD203B41FA5}">
                      <a16:colId xmlns:a16="http://schemas.microsoft.com/office/drawing/2014/main" val="1551370361"/>
                    </a:ext>
                  </a:extLst>
                </a:gridCol>
                <a:gridCol w="1677975">
                  <a:extLst>
                    <a:ext uri="{9D8B030D-6E8A-4147-A177-3AD203B41FA5}">
                      <a16:colId xmlns:a16="http://schemas.microsoft.com/office/drawing/2014/main" val="2254399881"/>
                    </a:ext>
                  </a:extLst>
                </a:gridCol>
                <a:gridCol w="2072216">
                  <a:extLst>
                    <a:ext uri="{9D8B030D-6E8A-4147-A177-3AD203B41FA5}">
                      <a16:colId xmlns:a16="http://schemas.microsoft.com/office/drawing/2014/main" val="1432196238"/>
                    </a:ext>
                  </a:extLst>
                </a:gridCol>
                <a:gridCol w="1521056">
                  <a:extLst>
                    <a:ext uri="{9D8B030D-6E8A-4147-A177-3AD203B41FA5}">
                      <a16:colId xmlns:a16="http://schemas.microsoft.com/office/drawing/2014/main" val="1172122721"/>
                    </a:ext>
                  </a:extLst>
                </a:gridCol>
                <a:gridCol w="2330054">
                  <a:extLst>
                    <a:ext uri="{9D8B030D-6E8A-4147-A177-3AD203B41FA5}">
                      <a16:colId xmlns:a16="http://schemas.microsoft.com/office/drawing/2014/main" val="2507600183"/>
                    </a:ext>
                  </a:extLst>
                </a:gridCol>
              </a:tblGrid>
              <a:tr h="20314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수집</a:t>
                      </a:r>
                      <a:endParaRPr lang="ko-KR" altLang="en-US" sz="1200" dirty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전처리</a:t>
                      </a:r>
                      <a:r>
                        <a:rPr lang="en-US" altLang="ko-KR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(</a:t>
                      </a:r>
                      <a:r>
                        <a:rPr lang="ko-KR" altLang="en-US" sz="1200" dirty="0" err="1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자료정제</a:t>
                      </a:r>
                      <a:r>
                        <a:rPr lang="en-US" altLang="ko-KR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)</a:t>
                      </a:r>
                      <a:endParaRPr lang="ko-KR" altLang="en-US" sz="1200" dirty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분류</a:t>
                      </a:r>
                      <a:r>
                        <a:rPr lang="en-US" altLang="ko-KR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(</a:t>
                      </a:r>
                      <a:r>
                        <a:rPr lang="ko-KR" altLang="en-US" sz="1200" dirty="0" err="1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속성탐지</a:t>
                      </a:r>
                      <a:r>
                        <a:rPr lang="en-US" altLang="ko-KR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)</a:t>
                      </a:r>
                      <a:endParaRPr lang="ko-KR" altLang="en-US" sz="1200" dirty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감성분석</a:t>
                      </a:r>
                      <a:endParaRPr lang="ko-KR" altLang="en-US" sz="1200" dirty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서비스</a:t>
                      </a:r>
                      <a:endParaRPr lang="ko-KR" altLang="en-US" sz="1200" dirty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325931"/>
                  </a:ext>
                </a:extLst>
              </a:tr>
              <a:tr h="744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업무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프로세스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〮통계청 보유 자료</a:t>
                      </a:r>
                      <a:endParaRPr lang="en-US" altLang="ko-KR" sz="1200" dirty="0" smtClean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〮웹 </a:t>
                      </a:r>
                      <a:r>
                        <a:rPr lang="ko-KR" altLang="en-US" sz="1200" dirty="0" err="1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크롤링</a:t>
                      </a:r>
                      <a:endParaRPr lang="en-US" altLang="ko-KR" sz="1200" dirty="0" smtClean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〮오픈 </a:t>
                      </a:r>
                      <a:r>
                        <a:rPr lang="en-US" altLang="ko-KR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API</a:t>
                      </a:r>
                    </a:p>
                    <a:p>
                      <a:pPr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〮자료 </a:t>
                      </a:r>
                      <a:r>
                        <a:rPr lang="ko-KR" altLang="en-US" sz="1200" dirty="0" err="1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보유기관</a:t>
                      </a:r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 협약</a:t>
                      </a:r>
                      <a:endParaRPr lang="en-US" altLang="ko-KR" sz="1200" dirty="0" smtClean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</a:t>
                      </a:r>
                      <a:r>
                        <a:rPr lang="en-US" altLang="ko-KR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PDF</a:t>
                      </a:r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등 이미지 텍스트 자료 변환</a:t>
                      </a:r>
                      <a:endParaRPr lang="ko-KR" altLang="en-US" sz="1200" dirty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</a:t>
                      </a:r>
                      <a:r>
                        <a:rPr lang="ko-KR" altLang="en-US" sz="1200" dirty="0" err="1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형태소분석</a:t>
                      </a:r>
                      <a:endParaRPr lang="en-US" altLang="ko-KR" sz="1200" dirty="0" smtClean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〮품사 </a:t>
                      </a:r>
                      <a:r>
                        <a:rPr lang="ko-KR" altLang="en-US" sz="1200" dirty="0" err="1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태깅</a:t>
                      </a:r>
                      <a:endParaRPr lang="en-US" altLang="ko-KR" sz="1200" dirty="0" smtClean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</a:t>
                      </a:r>
                      <a:r>
                        <a:rPr lang="en-US" altLang="ko-KR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AI </a:t>
                      </a:r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학습용 데이터 구축</a:t>
                      </a:r>
                      <a:endParaRPr lang="en-US" altLang="ko-KR" sz="1200" dirty="0" smtClean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〮불필요한 정보 정제</a:t>
                      </a:r>
                      <a:endParaRPr lang="en-US" altLang="ko-KR" sz="1200" dirty="0" smtClean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〮분류 사전 구축</a:t>
                      </a:r>
                      <a:endParaRPr lang="en-US" altLang="ko-KR" sz="1200" dirty="0" smtClean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   - </a:t>
                      </a:r>
                      <a:r>
                        <a:rPr lang="ko-KR" altLang="en-US" sz="1200" dirty="0" err="1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포함어</a:t>
                      </a:r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불용어</a:t>
                      </a:r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 사전</a:t>
                      </a:r>
                      <a:endParaRPr lang="en-US" altLang="ko-KR" sz="1200" dirty="0" smtClean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   - </a:t>
                      </a:r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분석목적에 맞는 </a:t>
                      </a:r>
                      <a:r>
                        <a:rPr lang="ko-KR" altLang="en-US" sz="1200" dirty="0" err="1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분류사전</a:t>
                      </a:r>
                      <a:endParaRPr lang="en-US" altLang="ko-KR" sz="1200" dirty="0" smtClean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  <a:p>
                      <a:pPr latinLnBrk="1"/>
                      <a:endParaRPr lang="en-US" altLang="ko-KR" sz="400" dirty="0" smtClean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〮분류 </a:t>
                      </a:r>
                      <a:r>
                        <a:rPr lang="en-US" altLang="ko-KR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AI </a:t>
                      </a:r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알고리즘 구축</a:t>
                      </a:r>
                      <a:endParaRPr lang="ko-KR" altLang="en-US" sz="1200" dirty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</a:t>
                      </a:r>
                      <a:r>
                        <a:rPr lang="ko-KR" altLang="en-US" sz="1200" dirty="0" err="1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감성분석</a:t>
                      </a:r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 방법론 정립</a:t>
                      </a:r>
                      <a:endParaRPr lang="en-US" altLang="ko-KR" sz="1200" dirty="0" smtClean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</a:t>
                      </a:r>
                      <a:r>
                        <a:rPr lang="ko-KR" altLang="en-US" sz="1200" dirty="0" err="1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감성점수</a:t>
                      </a:r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레이블링</a:t>
                      </a:r>
                      <a:endParaRPr lang="en-US" altLang="ko-KR" sz="1200" dirty="0" smtClean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〮감성지수 작성</a:t>
                      </a:r>
                      <a:endParaRPr lang="ko-KR" altLang="en-US" sz="1200" dirty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</a:t>
                      </a:r>
                      <a:r>
                        <a:rPr lang="en-US" altLang="ko-KR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AI </a:t>
                      </a:r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학습용 데이터 공유</a:t>
                      </a:r>
                      <a:endParaRPr lang="en-US" altLang="ko-KR" sz="1200" dirty="0" smtClean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〮대외 </a:t>
                      </a:r>
                      <a:r>
                        <a:rPr lang="ko-KR" altLang="en-US" sz="1200" dirty="0" err="1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제공용</a:t>
                      </a:r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 오픈 </a:t>
                      </a:r>
                      <a:r>
                        <a:rPr lang="en-US" altLang="ko-KR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API</a:t>
                      </a:r>
                    </a:p>
                    <a:p>
                      <a:pPr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〮대외 서비스 시스템 구축 및 운영</a:t>
                      </a:r>
                      <a:endParaRPr lang="ko-KR" altLang="en-US" sz="1200" dirty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058764"/>
                  </a:ext>
                </a:extLst>
              </a:tr>
              <a:tr h="6094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적용 기술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〮웹 </a:t>
                      </a:r>
                      <a:r>
                        <a:rPr lang="ko-KR" altLang="en-US" sz="1200" dirty="0" err="1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크롤링</a:t>
                      </a:r>
                      <a:endParaRPr lang="en-US" altLang="ko-KR" sz="1200" dirty="0" smtClean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〮이미지 텍스트 변환</a:t>
                      </a:r>
                      <a:endParaRPr lang="en-US" altLang="ko-KR" sz="1200" dirty="0" smtClean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〮자연어 처리 기술</a:t>
                      </a:r>
                      <a:endParaRPr lang="en-US" altLang="ko-KR" sz="1200" dirty="0" smtClean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   - </a:t>
                      </a:r>
                      <a:r>
                        <a:rPr lang="ko-KR" altLang="en-US" sz="1200" dirty="0" err="1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형태소분석</a:t>
                      </a:r>
                      <a:endParaRPr lang="en-US" altLang="ko-KR" sz="1200" dirty="0" smtClean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   - </a:t>
                      </a:r>
                      <a:r>
                        <a:rPr lang="ko-KR" altLang="en-US" sz="1200" dirty="0" err="1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태깅</a:t>
                      </a:r>
                      <a:r>
                        <a:rPr lang="en-US" altLang="ko-KR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, </a:t>
                      </a:r>
                      <a:r>
                        <a:rPr lang="ko-KR" altLang="en-US" sz="1200" dirty="0" err="1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레이블링</a:t>
                      </a:r>
                      <a:endParaRPr lang="en-US" altLang="ko-KR" sz="1200" dirty="0" smtClean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   - </a:t>
                      </a:r>
                      <a:r>
                        <a:rPr lang="ko-KR" altLang="en-US" sz="1200" dirty="0" err="1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자연어처리</a:t>
                      </a:r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 사전</a:t>
                      </a:r>
                      <a:r>
                        <a:rPr lang="en-US" altLang="ko-KR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(NLP)</a:t>
                      </a:r>
                      <a:endParaRPr lang="ko-KR" altLang="en-US" sz="1200" dirty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〮분류 사전 구축</a:t>
                      </a:r>
                      <a:r>
                        <a:rPr lang="en-US" altLang="ko-KR" sz="1200" spc="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(Bag</a:t>
                      </a:r>
                      <a:r>
                        <a:rPr lang="en-US" altLang="ko-KR" sz="1200" spc="0" baseline="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 of words)</a:t>
                      </a:r>
                    </a:p>
                    <a:p>
                      <a:pPr latinLnBrk="1"/>
                      <a:r>
                        <a:rPr lang="ko-KR" altLang="en-US" sz="1200" spc="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</a:t>
                      </a:r>
                      <a:r>
                        <a:rPr lang="ko-KR" altLang="en-US" sz="1200" spc="0" dirty="0" err="1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워드투벡</a:t>
                      </a:r>
                      <a:r>
                        <a:rPr lang="en-US" altLang="ko-KR" sz="1200" spc="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(word2vec)</a:t>
                      </a:r>
                    </a:p>
                    <a:p>
                      <a:pPr latinLnBrk="1"/>
                      <a:r>
                        <a:rPr lang="ko-KR" altLang="en-US" sz="1200" spc="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</a:t>
                      </a:r>
                      <a:r>
                        <a:rPr lang="ko-KR" altLang="en-US" sz="1200" spc="0" dirty="0" err="1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토픽모델링</a:t>
                      </a:r>
                      <a:r>
                        <a:rPr lang="en-US" altLang="ko-KR" sz="1200" spc="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(Topic</a:t>
                      </a:r>
                      <a:r>
                        <a:rPr lang="en-US" altLang="ko-KR" sz="1200" spc="0" baseline="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 </a:t>
                      </a:r>
                      <a:r>
                        <a:rPr lang="en-US" altLang="ko-KR" sz="1200" spc="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modeling)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</a:t>
                      </a:r>
                      <a:r>
                        <a:rPr lang="ko-KR" altLang="en-US" sz="1200" dirty="0" err="1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인지실험</a:t>
                      </a:r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 기법</a:t>
                      </a:r>
                      <a:endParaRPr lang="en-US" altLang="ko-KR" sz="1200" dirty="0" smtClean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</a:t>
                      </a:r>
                      <a:r>
                        <a:rPr lang="ko-KR" altLang="en-US" sz="1200" dirty="0" err="1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감성점수</a:t>
                      </a:r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 부여 </a:t>
                      </a:r>
                      <a:endParaRPr lang="en-US" altLang="ko-KR" sz="1200" dirty="0" smtClean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    </a:t>
                      </a:r>
                      <a:r>
                        <a:rPr lang="ko-KR" altLang="en-US" sz="1200" dirty="0" err="1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레이블링</a:t>
                      </a:r>
                      <a:endParaRPr lang="ko-KR" altLang="en-US" sz="1200" dirty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〮오픈 </a:t>
                      </a:r>
                      <a:r>
                        <a:rPr lang="en-US" altLang="ko-KR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API </a:t>
                      </a:r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구축</a:t>
                      </a:r>
                      <a:endParaRPr lang="en-US" altLang="ko-KR" sz="1200" dirty="0" smtClean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</a:t>
                      </a:r>
                      <a:r>
                        <a:rPr lang="ko-KR" altLang="en-US" sz="1200" dirty="0" err="1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반응형</a:t>
                      </a:r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 웹</a:t>
                      </a:r>
                      <a:endParaRPr lang="en-US" altLang="ko-KR" sz="1200" dirty="0" smtClean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</a:t>
                      </a:r>
                      <a:r>
                        <a:rPr lang="en-US" altLang="ko-KR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UI/UX </a:t>
                      </a:r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개선을 위한 </a:t>
                      </a:r>
                      <a:r>
                        <a:rPr lang="ko-KR" altLang="en-US" sz="1200" dirty="0" err="1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인지실험</a:t>
                      </a:r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 기법</a:t>
                      </a:r>
                      <a:endParaRPr lang="en-US" altLang="ko-KR" sz="1200" dirty="0" smtClean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서울남산 장체M" panose="02020603020101020101" pitchFamily="18" charset="-127"/>
                          <a:ea typeface="서울남산 장체M" panose="02020603020101020101" pitchFamily="18" charset="-127"/>
                        </a:rPr>
                        <a:t>〮모바일 테스트베드 검정</a:t>
                      </a:r>
                      <a:endParaRPr lang="ko-KR" altLang="en-US" sz="1200" dirty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902285"/>
                  </a:ext>
                </a:extLst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192113"/>
              </p:ext>
            </p:extLst>
          </p:nvPr>
        </p:nvGraphicFramePr>
        <p:xfrm>
          <a:off x="1741039" y="4366276"/>
          <a:ext cx="8900243" cy="2033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191">
                  <a:extLst>
                    <a:ext uri="{9D8B030D-6E8A-4147-A177-3AD203B41FA5}">
                      <a16:colId xmlns:a16="http://schemas.microsoft.com/office/drawing/2014/main" val="178731468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1551370361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2254399881"/>
                    </a:ext>
                  </a:extLst>
                </a:gridCol>
                <a:gridCol w="2872292">
                  <a:extLst>
                    <a:ext uri="{9D8B030D-6E8A-4147-A177-3AD203B41FA5}">
                      <a16:colId xmlns:a16="http://schemas.microsoft.com/office/drawing/2014/main" val="1432196238"/>
                    </a:ext>
                  </a:extLst>
                </a:gridCol>
              </a:tblGrid>
              <a:tr h="348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서울남산 장체M" panose="02020603020101020101" pitchFamily="18" charset="-127"/>
                        <a:ea typeface="서울남산 장체M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온라인가격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동향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뉴스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심리지수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산업 직업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자동분류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325931"/>
                  </a:ext>
                </a:extLst>
              </a:tr>
              <a:tr h="9103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활용데이터</a:t>
                      </a:r>
                      <a:r>
                        <a:rPr lang="ko-KR" altLang="en-US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및 </a:t>
                      </a:r>
                      <a:endParaRPr lang="en-US" altLang="ko-KR" sz="1200" dirty="0" smtClean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수집방안</a:t>
                      </a:r>
                      <a:endParaRPr lang="ko-KR" altLang="en-US" sz="1200" dirty="0" smtClean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</a:rPr>
                        <a:t>〮 </a:t>
                      </a:r>
                      <a:r>
                        <a:rPr lang="ko-KR" altLang="en-US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온라인 쇼핑몰 웹 </a:t>
                      </a:r>
                      <a:r>
                        <a:rPr lang="ko-KR" altLang="en-US" sz="1200" dirty="0" err="1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스크래핑</a:t>
                      </a:r>
                      <a:endParaRPr lang="en-US" altLang="ko-KR" sz="1200" dirty="0" smtClean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</a:rPr>
                        <a:t>〮 </a:t>
                      </a:r>
                      <a:r>
                        <a:rPr lang="ko-KR" altLang="en-US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네이버개발센터 오픈 </a:t>
                      </a:r>
                      <a:r>
                        <a:rPr lang="en-US" altLang="ko-KR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API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</a:rPr>
                        <a:t>〮 </a:t>
                      </a:r>
                      <a:r>
                        <a:rPr lang="ko-KR" altLang="en-US" sz="1200" dirty="0" err="1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오피넷</a:t>
                      </a:r>
                      <a:r>
                        <a:rPr lang="ko-KR" altLang="en-US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등 오픈 </a:t>
                      </a:r>
                      <a:r>
                        <a:rPr lang="en-US" altLang="ko-KR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API</a:t>
                      </a:r>
                      <a:endParaRPr lang="ko-KR" altLang="en-US" sz="1200" dirty="0" smtClean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</a:rPr>
                        <a:t>〮 </a:t>
                      </a:r>
                      <a:r>
                        <a:rPr lang="ko-KR" altLang="en-US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온라인뉴스 웹 </a:t>
                      </a:r>
                      <a:r>
                        <a:rPr lang="ko-KR" altLang="en-US" sz="1200" dirty="0" err="1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크롤링</a:t>
                      </a:r>
                      <a:endParaRPr lang="en-US" altLang="ko-KR" sz="1200" dirty="0" smtClean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</a:rPr>
                        <a:t>〮 </a:t>
                      </a:r>
                      <a:r>
                        <a:rPr lang="ko-KR" altLang="en-US" sz="1200" dirty="0" err="1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워크넷</a:t>
                      </a:r>
                      <a:r>
                        <a:rPr lang="en-US" altLang="ko-KR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사람인</a:t>
                      </a:r>
                      <a:r>
                        <a:rPr lang="en-US" altLang="ko-KR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, </a:t>
                      </a:r>
                      <a:r>
                        <a:rPr lang="ko-KR" altLang="en-US" sz="1200" dirty="0" err="1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인크루트</a:t>
                      </a:r>
                      <a:r>
                        <a:rPr lang="en-US" altLang="ko-KR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,</a:t>
                      </a:r>
                      <a:r>
                        <a:rPr lang="en-US" altLang="ko-KR" sz="1200" baseline="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링크드인</a:t>
                      </a:r>
                      <a:r>
                        <a:rPr lang="ko-KR" altLang="en-US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등  </a:t>
                      </a:r>
                      <a:endParaRPr lang="en-US" altLang="ko-KR" sz="1200" dirty="0" smtClean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altLang="ko-KR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 </a:t>
                      </a:r>
                      <a:r>
                        <a:rPr lang="ko-KR" altLang="en-US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구인구직 사이트</a:t>
                      </a:r>
                      <a:r>
                        <a:rPr lang="en-US" altLang="ko-KR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협약 웹 </a:t>
                      </a:r>
                      <a:r>
                        <a:rPr lang="ko-KR" altLang="en-US" sz="1200" dirty="0" err="1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스크래핑</a:t>
                      </a:r>
                      <a:endParaRPr lang="ko-KR" altLang="en-US" sz="1200" dirty="0" smtClean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</a:rPr>
                        <a:t>〮 </a:t>
                      </a:r>
                      <a:r>
                        <a:rPr lang="ko-KR" altLang="en-US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인구주택총조사 등 조사자료</a:t>
                      </a:r>
                      <a:endParaRPr lang="en-US" altLang="ko-KR" sz="1200" dirty="0" smtClean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</a:rPr>
                        <a:t>〮 </a:t>
                      </a:r>
                      <a:r>
                        <a:rPr lang="ko-KR" altLang="en-US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사업체 홈페이지 웹 </a:t>
                      </a:r>
                      <a:r>
                        <a:rPr lang="ko-KR" altLang="en-US" sz="1200" dirty="0" err="1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크롤링</a:t>
                      </a:r>
                      <a:endParaRPr lang="en-US" altLang="ko-KR" sz="1200" dirty="0" smtClean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</a:rPr>
                        <a:t>〮 </a:t>
                      </a:r>
                      <a:r>
                        <a:rPr lang="ko-KR" altLang="en-US" sz="1200" dirty="0" err="1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금감원</a:t>
                      </a:r>
                      <a:r>
                        <a:rPr lang="ko-KR" altLang="en-US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등 관련 기관 자료 웹 </a:t>
                      </a:r>
                      <a:r>
                        <a:rPr lang="ko-KR" altLang="en-US" sz="1200" dirty="0" err="1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크롤링</a:t>
                      </a:r>
                      <a:endParaRPr lang="en-US" altLang="ko-KR" sz="1200" dirty="0" smtClean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</a:rPr>
                        <a:t>〮 </a:t>
                      </a:r>
                      <a:r>
                        <a:rPr lang="ko-KR" altLang="en-US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이미지 텍스트 변환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058764"/>
                  </a:ext>
                </a:extLst>
              </a:tr>
              <a:tr h="7744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서비스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ko-KR" altLang="en-US" sz="12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</a:rPr>
                        <a:t>〮 </a:t>
                      </a:r>
                      <a:r>
                        <a:rPr lang="ko-KR" altLang="en-US" sz="1200" dirty="0" smtClean="0">
                          <a:solidFill>
                            <a:srgbClr val="0000FF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코로나</a:t>
                      </a:r>
                      <a:r>
                        <a:rPr lang="en-US" altLang="ko-KR" sz="1200" dirty="0" smtClean="0">
                          <a:solidFill>
                            <a:srgbClr val="0000FF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19 </a:t>
                      </a:r>
                      <a:r>
                        <a:rPr lang="ko-KR" altLang="en-US" sz="1200" dirty="0" err="1" smtClean="0">
                          <a:solidFill>
                            <a:srgbClr val="0000FF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예방품목</a:t>
                      </a:r>
                      <a:r>
                        <a:rPr lang="ko-KR" altLang="en-US" sz="12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〮</a:t>
                      </a:r>
                      <a:r>
                        <a:rPr lang="ko-KR" altLang="en-US" sz="1200" dirty="0" smtClean="0">
                          <a:solidFill>
                            <a:srgbClr val="0000FF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rgbClr val="0000FF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농축수산물</a:t>
                      </a:r>
                      <a:r>
                        <a:rPr lang="ko-KR" altLang="en-US" sz="1200" dirty="0" err="1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</a:rPr>
                        <a:t>〮</a:t>
                      </a:r>
                      <a:r>
                        <a:rPr lang="ko-KR" altLang="en-US" sz="1200" dirty="0" err="1" smtClean="0">
                          <a:solidFill>
                            <a:srgbClr val="0000FF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가공</a:t>
                      </a:r>
                      <a:endParaRPr lang="en-US" altLang="ko-KR" sz="1200" dirty="0" smtClean="0">
                        <a:solidFill>
                          <a:srgbClr val="0000FF"/>
                        </a:solidFill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altLang="ko-KR" sz="1200" dirty="0" smtClean="0">
                          <a:solidFill>
                            <a:srgbClr val="0000FF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 </a:t>
                      </a:r>
                      <a:r>
                        <a:rPr lang="ko-KR" altLang="en-US" sz="1200" dirty="0" smtClean="0">
                          <a:solidFill>
                            <a:srgbClr val="0000FF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식품 등 온라인 가격 동향 서비스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</a:rPr>
                        <a:t>〮 </a:t>
                      </a:r>
                      <a:r>
                        <a:rPr lang="ko-KR" altLang="en-US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코로나</a:t>
                      </a:r>
                      <a:r>
                        <a:rPr lang="en-US" altLang="ko-KR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19 </a:t>
                      </a:r>
                      <a:r>
                        <a:rPr lang="ko-KR" altLang="en-US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대응 </a:t>
                      </a:r>
                      <a:r>
                        <a:rPr lang="ko-KR" altLang="en-US" sz="1200" dirty="0" err="1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초속보성</a:t>
                      </a:r>
                      <a:r>
                        <a:rPr lang="ko-KR" altLang="en-US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통계 작성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</a:rPr>
                        <a:t>〮 </a:t>
                      </a:r>
                      <a:r>
                        <a:rPr lang="ko-KR" altLang="en-US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모바일 </a:t>
                      </a:r>
                      <a:r>
                        <a:rPr lang="ko-KR" altLang="en-US" sz="1200" dirty="0" err="1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모빌리티</a:t>
                      </a:r>
                      <a:r>
                        <a:rPr lang="ko-KR" altLang="en-US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자료 결합 </a:t>
                      </a:r>
                      <a:r>
                        <a:rPr lang="ko-KR" altLang="en-US" sz="1200" dirty="0" err="1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초속보성</a:t>
                      </a:r>
                      <a:r>
                        <a:rPr lang="ko-KR" altLang="en-US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</a:t>
                      </a:r>
                      <a:endParaRPr lang="en-US" altLang="ko-KR" sz="1200" dirty="0" smtClean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 </a:t>
                      </a:r>
                      <a:r>
                        <a:rPr lang="ko-KR" altLang="en-US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경제동향 작성</a:t>
                      </a:r>
                      <a:r>
                        <a:rPr lang="en-US" altLang="ko-KR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(</a:t>
                      </a:r>
                      <a:r>
                        <a:rPr lang="ko-KR" altLang="en-US" sz="1200" dirty="0" err="1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장기과제</a:t>
                      </a:r>
                      <a:r>
                        <a:rPr lang="en-US" altLang="ko-KR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)</a:t>
                      </a:r>
                      <a:endParaRPr lang="ko-KR" altLang="en-US" sz="120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</a:rPr>
                        <a:t>〮 </a:t>
                      </a:r>
                      <a:r>
                        <a:rPr lang="ko-KR" altLang="en-US" sz="1200" dirty="0" err="1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조사통계</a:t>
                      </a:r>
                      <a:r>
                        <a:rPr lang="ko-KR" altLang="en-US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표준산업</a:t>
                      </a:r>
                      <a:r>
                        <a:rPr lang="ko-KR" altLang="en-US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직업분류 자동 코딩</a:t>
                      </a:r>
                      <a:endParaRPr lang="en-US" altLang="ko-KR" sz="1200" dirty="0" smtClean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</a:rPr>
                        <a:t>〮 </a:t>
                      </a:r>
                      <a:r>
                        <a:rPr lang="en-US" altLang="ko-KR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SGIS</a:t>
                      </a:r>
                      <a:r>
                        <a:rPr lang="ko-KR" altLang="en-US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와 결합 사업체 산업분류 지도</a:t>
                      </a:r>
                      <a:endParaRPr lang="en-US" altLang="ko-KR" sz="1200" dirty="0" smtClean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altLang="ko-KR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시각화 서비스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902285"/>
                  </a:ext>
                </a:extLst>
              </a:tr>
            </a:tbl>
          </a:graphicData>
        </a:graphic>
      </p:graphicFrame>
      <p:sp>
        <p:nvSpPr>
          <p:cNvPr id="40" name="이등변 삼각형 39"/>
          <p:cNvSpPr/>
          <p:nvPr/>
        </p:nvSpPr>
        <p:spPr>
          <a:xfrm rot="10800000">
            <a:off x="789021" y="3976505"/>
            <a:ext cx="10274067" cy="357588"/>
          </a:xfrm>
          <a:prstGeom prst="triangle">
            <a:avLst>
              <a:gd name="adj" fmla="val 4644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66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4037440" y="1270978"/>
            <a:ext cx="4285923" cy="730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62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40690" y="2225280"/>
            <a:ext cx="81587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[ </a:t>
            </a:r>
            <a:r>
              <a:rPr lang="ko-KR" altLang="en-US" sz="36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참고 </a:t>
            </a:r>
            <a:r>
              <a:rPr lang="en-US" altLang="ko-KR" sz="36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] </a:t>
            </a:r>
          </a:p>
          <a:p>
            <a:pPr>
              <a:lnSpc>
                <a:spcPct val="150000"/>
              </a:lnSpc>
            </a:pPr>
            <a:r>
              <a:rPr lang="en-US" altLang="ko-KR" sz="36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AI </a:t>
            </a:r>
            <a:r>
              <a:rPr lang="ko-KR" altLang="en-US" sz="36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활용 마스크</a:t>
            </a:r>
            <a:r>
              <a:rPr lang="en-US" altLang="ko-KR" sz="36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</a:t>
            </a:r>
            <a:r>
              <a:rPr lang="ko-KR" altLang="en-US" sz="36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온라인 데이터 정제 모델 구축</a:t>
            </a:r>
            <a:endParaRPr lang="ko-KR" altLang="en-US" sz="36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D9D4A-A6D9-4423-A592-02F3F6B36A60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574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4860544" y="1158403"/>
            <a:ext cx="2470911" cy="713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355" y="3900515"/>
            <a:ext cx="1555426" cy="75532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69031" y="1873817"/>
            <a:ext cx="5498093" cy="3452485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각형 44">
            <a:extLst>
              <a:ext uri="{FF2B5EF4-FFF2-40B4-BE49-F238E27FC236}">
                <a16:creationId xmlns:a16="http://schemas.microsoft.com/office/drawing/2014/main" id="{D87597F8-290C-4F0F-AAD0-9D895941FCD0}"/>
              </a:ext>
            </a:extLst>
          </p:cNvPr>
          <p:cNvSpPr/>
          <p:nvPr/>
        </p:nvSpPr>
        <p:spPr>
          <a:xfrm>
            <a:off x="7134815" y="1911661"/>
            <a:ext cx="1148064" cy="697661"/>
          </a:xfrm>
          <a:prstGeom prst="homePlate">
            <a:avLst/>
          </a:prstGeom>
          <a:solidFill>
            <a:srgbClr val="00206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검출</a:t>
            </a:r>
            <a:endParaRPr lang="en-US" altLang="ko-KR" sz="1400" dirty="0" smtClean="0">
              <a:solidFill>
                <a:schemeClr val="bg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(T or F)</a:t>
            </a:r>
            <a:endParaRPr lang="ko-KR" altLang="en-US" sz="1200" dirty="0">
              <a:solidFill>
                <a:schemeClr val="bg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35" name="화살표: 오각형 45">
            <a:extLst>
              <a:ext uri="{FF2B5EF4-FFF2-40B4-BE49-F238E27FC236}">
                <a16:creationId xmlns:a16="http://schemas.microsoft.com/office/drawing/2014/main" id="{79B34A33-A67A-4B65-92FC-A93EED0A8975}"/>
              </a:ext>
            </a:extLst>
          </p:cNvPr>
          <p:cNvSpPr/>
          <p:nvPr/>
        </p:nvSpPr>
        <p:spPr>
          <a:xfrm>
            <a:off x="7174069" y="4584189"/>
            <a:ext cx="1145384" cy="699922"/>
          </a:xfrm>
          <a:prstGeom prst="homePlate">
            <a:avLst/>
          </a:prstGeom>
          <a:solidFill>
            <a:srgbClr val="00206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품목 분류</a:t>
            </a:r>
            <a:endParaRPr lang="en-US" altLang="ko-KR" sz="1400" dirty="0">
              <a:solidFill>
                <a:schemeClr val="bg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머신러닝</a:t>
            </a:r>
            <a:r>
              <a:rPr lang="ko-KR" altLang="en-US" sz="1200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및</a:t>
            </a:r>
            <a:endParaRPr lang="en-US" altLang="ko-KR" sz="1200" dirty="0">
              <a:solidFill>
                <a:schemeClr val="bg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딥러닝</a:t>
            </a:r>
            <a:r>
              <a:rPr lang="ko-KR" altLang="en-US" sz="1200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적용</a:t>
            </a:r>
            <a:r>
              <a:rPr lang="en-US" altLang="ko-KR" sz="1200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1" name="Rectangle 41"/>
          <p:cNvSpPr/>
          <p:nvPr/>
        </p:nvSpPr>
        <p:spPr>
          <a:xfrm>
            <a:off x="8769936" y="3279789"/>
            <a:ext cx="2320265" cy="59064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단위</a:t>
            </a:r>
            <a:r>
              <a:rPr lang="en-US" altLang="ko-KR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수량</a:t>
            </a:r>
            <a:r>
              <a:rPr lang="en-US" altLang="ko-KR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장</a:t>
            </a:r>
            <a:r>
              <a:rPr lang="en-US" altLang="ko-KR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매입</a:t>
            </a:r>
            <a:r>
              <a:rPr lang="en-US" altLang="ko-KR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세트</a:t>
            </a:r>
            <a:r>
              <a:rPr lang="en-US" altLang="ko-KR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묶음 등</a:t>
            </a:r>
            <a:r>
              <a:rPr lang="en-US" altLang="ko-KR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정보 </a:t>
            </a:r>
            <a:r>
              <a:rPr lang="ko-KR" altLang="en-US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추출</a:t>
            </a:r>
            <a:endParaRPr lang="ko-KR" altLang="en-US" sz="1400" dirty="0">
              <a:solidFill>
                <a:srgbClr val="FF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3" name="Rectangle 41"/>
          <p:cNvSpPr/>
          <p:nvPr/>
        </p:nvSpPr>
        <p:spPr>
          <a:xfrm>
            <a:off x="8769936" y="4720765"/>
            <a:ext cx="2320265" cy="6055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마스크인 </a:t>
            </a:r>
            <a:r>
              <a:rPr lang="ko-KR" altLang="en-US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것과 아닌 것 구분</a:t>
            </a:r>
            <a:endParaRPr lang="en-US" altLang="ko-KR" sz="14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</a:rPr>
              <a:t>〮 </a:t>
            </a:r>
            <a:r>
              <a:rPr lang="ko-KR" altLang="en-US" sz="1400" dirty="0" err="1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세부품목</a:t>
            </a:r>
            <a:r>
              <a:rPr lang="en-US" altLang="ko-KR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(KF94/80</a:t>
            </a:r>
            <a:r>
              <a:rPr lang="en-US" altLang="ko-KR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자동 구분</a:t>
            </a:r>
            <a:endParaRPr lang="ko-KR" altLang="en-US" sz="14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cxnSp>
        <p:nvCxnSpPr>
          <p:cNvPr id="59" name="연결선: 꺾임 14">
            <a:extLst>
              <a:ext uri="{FF2B5EF4-FFF2-40B4-BE49-F238E27FC236}">
                <a16:creationId xmlns:a16="http://schemas.microsoft.com/office/drawing/2014/main" id="{93FE4A09-6E47-40FB-898A-F485E9075B7C}"/>
              </a:ext>
            </a:extLst>
          </p:cNvPr>
          <p:cNvCxnSpPr>
            <a:stCxn id="4" idx="3"/>
            <a:endCxn id="35" idx="1"/>
          </p:cNvCxnSpPr>
          <p:nvPr/>
        </p:nvCxnSpPr>
        <p:spPr>
          <a:xfrm>
            <a:off x="6467124" y="3600060"/>
            <a:ext cx="706945" cy="1334090"/>
          </a:xfrm>
          <a:prstGeom prst="bentConnector3">
            <a:avLst>
              <a:gd name="adj1" fmla="val 50000"/>
            </a:avLst>
          </a:prstGeom>
          <a:ln w="635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25">
            <a:extLst>
              <a:ext uri="{FF2B5EF4-FFF2-40B4-BE49-F238E27FC236}">
                <a16:creationId xmlns:a16="http://schemas.microsoft.com/office/drawing/2014/main" id="{AA03949C-33C9-496F-9B96-C039A4DFFEFB}"/>
              </a:ext>
            </a:extLst>
          </p:cNvPr>
          <p:cNvCxnSpPr>
            <a:endCxn id="34" idx="1"/>
          </p:cNvCxnSpPr>
          <p:nvPr/>
        </p:nvCxnSpPr>
        <p:spPr>
          <a:xfrm rot="5400000" flipH="1" flipV="1">
            <a:off x="6135283" y="2947817"/>
            <a:ext cx="1686856" cy="312207"/>
          </a:xfrm>
          <a:prstGeom prst="bentConnector2">
            <a:avLst/>
          </a:prstGeom>
          <a:ln w="635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66611" y="3262282"/>
            <a:ext cx="3843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“</a:t>
            </a:r>
            <a:r>
              <a:rPr lang="ko-KR" altLang="en-US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코지 </a:t>
            </a:r>
            <a:r>
              <a:rPr lang="en-US" altLang="ko-KR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KF94 </a:t>
            </a:r>
            <a:r>
              <a:rPr lang="ko-KR" altLang="en-US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마스크</a:t>
            </a:r>
            <a:r>
              <a:rPr lang="en-US" altLang="ko-KR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”</a:t>
            </a:r>
            <a:r>
              <a:rPr lang="ko-KR" altLang="en-US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대형 </a:t>
            </a:r>
            <a:r>
              <a:rPr lang="en-US" altLang="ko-KR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5</a:t>
            </a:r>
            <a:r>
              <a:rPr lang="ko-KR" altLang="en-US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매입 </a:t>
            </a:r>
            <a:r>
              <a:rPr lang="en-US" altLang="ko-KR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</a:t>
            </a:r>
            <a:r>
              <a:rPr lang="ko-KR" altLang="en-US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블랙</a:t>
            </a:r>
            <a:r>
              <a:rPr lang="en-US" altLang="ko-KR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  <a:r>
              <a:rPr lang="ko-KR" altLang="en-US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/ </a:t>
            </a:r>
            <a:r>
              <a:rPr lang="ko-KR" altLang="en-US" sz="14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인터파크</a:t>
            </a:r>
            <a:endParaRPr lang="ko-KR" altLang="en-US" sz="14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1789796" y="3565576"/>
            <a:ext cx="178239" cy="177219"/>
          </a:xfrm>
          <a:prstGeom prst="downArrow">
            <a:avLst>
              <a:gd name="adj1" fmla="val 34650"/>
              <a:gd name="adj2" fmla="val 5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10610" y="3855599"/>
            <a:ext cx="3392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코지 </a:t>
            </a:r>
            <a:r>
              <a:rPr lang="en-US" altLang="ko-KR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KF94 </a:t>
            </a:r>
            <a:r>
              <a:rPr lang="ko-KR" altLang="en-US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마스크 대형 </a:t>
            </a:r>
            <a:r>
              <a:rPr lang="en-US" altLang="ko-KR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5</a:t>
            </a:r>
            <a:r>
              <a:rPr lang="ko-KR" altLang="en-US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매입 블랙 </a:t>
            </a:r>
            <a:r>
              <a:rPr lang="ko-KR" altLang="en-US" sz="14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인터파크</a:t>
            </a:r>
            <a:endParaRPr lang="ko-KR" altLang="en-US" sz="14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862581"/>
              </p:ext>
            </p:extLst>
          </p:nvPr>
        </p:nvGraphicFramePr>
        <p:xfrm>
          <a:off x="2468705" y="4385002"/>
          <a:ext cx="3676823" cy="8229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2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73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80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0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17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73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44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spc="0" dirty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코지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spc="0" dirty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KF</a:t>
                      </a:r>
                      <a:endParaRPr lang="ko-KR" altLang="en-US" sz="1050" b="0" spc="0" dirty="0">
                        <a:solidFill>
                          <a:schemeClr val="tx1"/>
                        </a:solidFill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spc="0" dirty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94</a:t>
                      </a:r>
                      <a:endParaRPr lang="ko-KR" altLang="en-US" sz="1050" b="0" spc="0" dirty="0">
                        <a:solidFill>
                          <a:schemeClr val="tx1"/>
                        </a:solidFill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spc="0" dirty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마스크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spc="0" dirty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대형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spc="0" dirty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5</a:t>
                      </a:r>
                      <a:endParaRPr lang="ko-KR" altLang="en-US" sz="1050" b="0" spc="0" dirty="0">
                        <a:solidFill>
                          <a:schemeClr val="tx1"/>
                        </a:solidFill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spc="0" dirty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매입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spc="0" dirty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블랙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spc="0" dirty="0" err="1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인터파크</a:t>
                      </a:r>
                      <a:endParaRPr lang="ko-KR" altLang="en-US" sz="1050" b="0" spc="0" dirty="0">
                        <a:solidFill>
                          <a:schemeClr val="tx1"/>
                        </a:solidFill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spc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고유명사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spc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영어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spc="0" dirty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숫자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spc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일반</a:t>
                      </a:r>
                      <a:endParaRPr lang="en-US" altLang="ko-KR" sz="1050" b="0" spc="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50" b="0" spc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명사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spc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일반명사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spc="0" dirty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숫자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spc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일반명사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spc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일반명사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spc="0" dirty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고유명사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953036" y="5638468"/>
            <a:ext cx="91694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ko-KR" altLang="en-US" sz="1100" dirty="0">
                <a:solidFill>
                  <a:srgbClr val="0000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데이터 전처리 </a:t>
            </a:r>
            <a:r>
              <a:rPr lang="en-US" altLang="ko-KR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r>
              <a:rPr lang="ko-KR" altLang="en-US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데이터를 특정 분석 목적에 맞게 분석 가능한 상태로 만드는 것을 말함</a:t>
            </a:r>
            <a:r>
              <a:rPr lang="en-US" altLang="ko-KR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 </a:t>
            </a:r>
            <a:r>
              <a:rPr lang="ko-KR" altLang="en-US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데이터 정제</a:t>
            </a:r>
            <a:r>
              <a:rPr lang="en-US" altLang="ko-KR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(cleaning), </a:t>
            </a:r>
            <a:r>
              <a:rPr lang="ko-KR" altLang="en-US" sz="11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누락치</a:t>
            </a:r>
            <a:r>
              <a:rPr lang="ko-KR" altLang="en-US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대체</a:t>
            </a:r>
            <a:r>
              <a:rPr lang="en-US" altLang="ko-KR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(missing value imputation </a:t>
            </a:r>
            <a:r>
              <a:rPr lang="ko-KR" altLang="en-US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등의 작업들이 있음</a:t>
            </a:r>
            <a:endParaRPr lang="en-US" altLang="ko-KR" sz="11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100" dirty="0">
                <a:solidFill>
                  <a:srgbClr val="0000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형태소 분석 </a:t>
            </a:r>
            <a:r>
              <a:rPr lang="en-US" altLang="ko-KR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r>
              <a:rPr lang="ko-KR" altLang="en-US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형태소란 언어에 있어서 </a:t>
            </a:r>
            <a:r>
              <a:rPr lang="en-US" altLang="ko-KR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"</a:t>
            </a:r>
            <a:r>
              <a:rPr lang="ko-KR" altLang="en-US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최소 의미 단위</a:t>
            </a:r>
            <a:r>
              <a:rPr lang="en-US" altLang="ko-KR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＂</a:t>
            </a:r>
            <a:r>
              <a:rPr lang="ko-KR" altLang="en-US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로서 이 때 의미는 어휘적 의미와 문법적 의미를 모두 포함함</a:t>
            </a:r>
            <a:r>
              <a:rPr lang="en-US" altLang="ko-KR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 </a:t>
            </a:r>
            <a:r>
              <a:rPr lang="ko-KR" altLang="en-US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형태소 분석이란 형태소보다 단위가 큰 언어단위인</a:t>
            </a:r>
            <a:endParaRPr lang="en-US" altLang="ko-KR" sz="11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r>
              <a:rPr lang="en-US" altLang="ko-KR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                    </a:t>
            </a:r>
            <a:r>
              <a:rPr lang="en-US" altLang="ko-KR" sz="11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어절</a:t>
            </a:r>
            <a:r>
              <a:rPr lang="en-US" altLang="ko-KR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혹은 문장을 최소 의미 단위인 형태소로 분절하는 과정</a:t>
            </a:r>
            <a:endParaRPr lang="en-US" altLang="ko-KR" sz="11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1100" dirty="0" err="1">
                <a:solidFill>
                  <a:srgbClr val="0000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머신러닝</a:t>
            </a:r>
            <a:r>
              <a:rPr lang="en-US" altLang="ko-KR" sz="1100" dirty="0">
                <a:solidFill>
                  <a:srgbClr val="0000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(machine learning, </a:t>
            </a:r>
            <a:r>
              <a:rPr lang="ko-KR" altLang="en-US" sz="1100" dirty="0">
                <a:solidFill>
                  <a:srgbClr val="0000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기계학습</a:t>
            </a:r>
            <a:r>
              <a:rPr lang="en-US" altLang="ko-KR" sz="1100" dirty="0">
                <a:solidFill>
                  <a:srgbClr val="0000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 </a:t>
            </a:r>
            <a:r>
              <a:rPr lang="en-US" altLang="ko-KR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r>
              <a:rPr lang="ko-KR" altLang="en-US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데이터를 이용하여 데이터 특성과 패턴을 학습하여</a:t>
            </a:r>
            <a:r>
              <a:rPr lang="en-US" altLang="ko-KR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그 결과를 바탕으로 미지의 데이터에 대한 그것의 미래 결과</a:t>
            </a:r>
            <a:r>
              <a:rPr lang="en-US" altLang="ko-KR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</a:t>
            </a:r>
            <a:r>
              <a:rPr lang="ko-KR" altLang="en-US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값</a:t>
            </a:r>
            <a:r>
              <a:rPr lang="en-US" altLang="ko-KR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분포</a:t>
            </a:r>
            <a:r>
              <a:rPr lang="en-US" altLang="ko-KR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  <a:r>
              <a:rPr lang="ko-KR" altLang="en-US" sz="11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를 </a:t>
            </a:r>
            <a:r>
              <a:rPr lang="ko-KR" altLang="en-US" sz="11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예측</a:t>
            </a:r>
            <a:endParaRPr lang="en-US" altLang="ko-KR" sz="11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89540" y="3241861"/>
            <a:ext cx="954059" cy="315596"/>
          </a:xfrm>
          <a:prstGeom prst="rect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상품명입력</a:t>
            </a:r>
            <a:endParaRPr lang="ko-KR" altLang="en-US" sz="14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77997" y="3799066"/>
            <a:ext cx="954059" cy="435152"/>
          </a:xfrm>
          <a:prstGeom prst="rect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불용어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및 </a:t>
            </a:r>
            <a:r>
              <a:rPr lang="ko-KR" altLang="en-US" sz="1400" dirty="0" err="1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기호제거</a:t>
            </a:r>
            <a:endParaRPr lang="ko-KR" altLang="en-US" sz="14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377997" y="4471915"/>
            <a:ext cx="954059" cy="315596"/>
          </a:xfrm>
          <a:prstGeom prst="rect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형태소분석</a:t>
            </a:r>
            <a:endParaRPr lang="ko-KR" altLang="en-US" sz="14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859" y="2022158"/>
            <a:ext cx="4709945" cy="1032709"/>
          </a:xfrm>
          <a:prstGeom prst="rect">
            <a:avLst/>
          </a:prstGeom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아래쪽 화살표 43"/>
          <p:cNvSpPr/>
          <p:nvPr/>
        </p:nvSpPr>
        <p:spPr>
          <a:xfrm>
            <a:off x="1789796" y="4234218"/>
            <a:ext cx="178239" cy="177219"/>
          </a:xfrm>
          <a:prstGeom prst="downArrow">
            <a:avLst>
              <a:gd name="adj1" fmla="val 34650"/>
              <a:gd name="adj2" fmla="val 5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7" name="화살표: 오각형 44">
            <a:extLst>
              <a:ext uri="{FF2B5EF4-FFF2-40B4-BE49-F238E27FC236}">
                <a16:creationId xmlns:a16="http://schemas.microsoft.com/office/drawing/2014/main" id="{D87597F8-290C-4F0F-AAD0-9D895941FCD0}"/>
              </a:ext>
            </a:extLst>
          </p:cNvPr>
          <p:cNvSpPr/>
          <p:nvPr/>
        </p:nvSpPr>
        <p:spPr>
          <a:xfrm>
            <a:off x="7174069" y="3279789"/>
            <a:ext cx="1148064" cy="697661"/>
          </a:xfrm>
          <a:prstGeom prst="homePlate">
            <a:avLst/>
          </a:prstGeom>
          <a:solidFill>
            <a:srgbClr val="00206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정보추출</a:t>
            </a:r>
            <a:endParaRPr lang="en-US" altLang="ko-KR" sz="1400" dirty="0">
              <a:solidFill>
                <a:schemeClr val="bg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사전 및 규칙</a:t>
            </a:r>
            <a:endParaRPr lang="en-US" altLang="ko-KR" sz="1200" dirty="0">
              <a:solidFill>
                <a:schemeClr val="bg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방식 </a:t>
            </a:r>
            <a:r>
              <a:rPr lang="ko-KR" altLang="en-US" sz="1200" dirty="0" smtClean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적용</a:t>
            </a:r>
            <a:r>
              <a:rPr lang="en-US" altLang="ko-KR" sz="1200" dirty="0" smtClean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  <a:endParaRPr lang="en-US" altLang="ko-KR" sz="1200" dirty="0">
              <a:solidFill>
                <a:schemeClr val="bg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9" name="Rectangle 41"/>
          <p:cNvSpPr/>
          <p:nvPr/>
        </p:nvSpPr>
        <p:spPr>
          <a:xfrm>
            <a:off x="8769936" y="1873817"/>
            <a:ext cx="2320265" cy="7355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이상치 식별</a:t>
            </a:r>
            <a:endParaRPr lang="en-US" altLang="ko-KR" sz="1400" dirty="0" smtClean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묶음 상품 식별</a:t>
            </a:r>
            <a:endParaRPr lang="en-US" altLang="ko-KR" sz="14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중복 상품 식별</a:t>
            </a:r>
            <a:endParaRPr lang="en-US" altLang="ko-KR" sz="1400" dirty="0" smtClean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3" name="화살표: 오각형 44">
            <a:extLst>
              <a:ext uri="{FF2B5EF4-FFF2-40B4-BE49-F238E27FC236}">
                <a16:creationId xmlns:a16="http://schemas.microsoft.com/office/drawing/2014/main" id="{D87597F8-290C-4F0F-AAD0-9D895941FCD0}"/>
              </a:ext>
            </a:extLst>
          </p:cNvPr>
          <p:cNvSpPr/>
          <p:nvPr/>
        </p:nvSpPr>
        <p:spPr>
          <a:xfrm>
            <a:off x="953036" y="1509231"/>
            <a:ext cx="1041361" cy="364586"/>
          </a:xfrm>
          <a:prstGeom prst="homePlate">
            <a:avLst>
              <a:gd name="adj" fmla="val 0"/>
            </a:avLst>
          </a:prstGeom>
          <a:solidFill>
            <a:srgbClr val="00206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전처리</a:t>
            </a:r>
            <a:endParaRPr lang="ko-KR" altLang="en-US" sz="1400" dirty="0">
              <a:solidFill>
                <a:schemeClr val="bg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6821221" y="3605683"/>
            <a:ext cx="352848" cy="5947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013754" y="802138"/>
            <a:ext cx="2648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데이터처리 과정 개요</a:t>
            </a:r>
            <a:endParaRPr lang="ko-KR" altLang="en-US" sz="20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28605" y="251460"/>
            <a:ext cx="502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[ </a:t>
            </a:r>
            <a:r>
              <a:rPr lang="ko-KR" altLang="en-US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참고 </a:t>
            </a:r>
            <a:r>
              <a:rPr lang="en-US" altLang="ko-KR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] AI </a:t>
            </a:r>
            <a:r>
              <a:rPr lang="ko-KR" altLang="en-US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활용 마스크</a:t>
            </a:r>
            <a:r>
              <a:rPr lang="en-US" altLang="ko-KR" sz="1400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</a:t>
            </a:r>
            <a:r>
              <a:rPr lang="ko-KR" altLang="en-US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온라인</a:t>
            </a:r>
            <a:r>
              <a:rPr lang="ko-KR" altLang="en-US" sz="1400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</a:t>
            </a:r>
            <a:r>
              <a:rPr lang="ko-KR" altLang="en-US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데이터 정제 모델 구축 </a:t>
            </a:r>
            <a:endParaRPr lang="ko-KR" altLang="en-US" sz="14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D9D4A-A6D9-4423-A592-02F3F6B36A60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66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262713"/>
              </p:ext>
            </p:extLst>
          </p:nvPr>
        </p:nvGraphicFramePr>
        <p:xfrm>
          <a:off x="1370659" y="1837855"/>
          <a:ext cx="9244953" cy="4239095"/>
        </p:xfrm>
        <a:graphic>
          <a:graphicData uri="http://schemas.openxmlformats.org/drawingml/2006/table">
            <a:tbl>
              <a:tblPr/>
              <a:tblGrid>
                <a:gridCol w="491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15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-30" dirty="0">
                          <a:solidFill>
                            <a:schemeClr val="bg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작업</a:t>
                      </a:r>
                      <a:endParaRPr lang="en-US" sz="1300" b="0" kern="0" spc="0" dirty="0">
                        <a:solidFill>
                          <a:schemeClr val="bg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-30" dirty="0">
                          <a:solidFill>
                            <a:schemeClr val="bg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세부작업</a:t>
                      </a:r>
                      <a:endParaRPr lang="en-US" sz="1300" b="0" kern="0" spc="0" dirty="0">
                        <a:solidFill>
                          <a:schemeClr val="bg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-30" dirty="0">
                          <a:solidFill>
                            <a:schemeClr val="bg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정의</a:t>
                      </a:r>
                      <a:endParaRPr lang="ko-KR" altLang="en-US" sz="1300" b="0" kern="0" spc="0" dirty="0">
                        <a:solidFill>
                          <a:schemeClr val="bg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-30" dirty="0">
                          <a:solidFill>
                            <a:schemeClr val="bg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입력</a:t>
                      </a:r>
                      <a:endParaRPr lang="ko-KR" altLang="en-US" sz="1300" b="0" kern="0" spc="0" dirty="0">
                        <a:solidFill>
                          <a:schemeClr val="bg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-30" dirty="0">
                          <a:solidFill>
                            <a:schemeClr val="bg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출력</a:t>
                      </a:r>
                      <a:endParaRPr lang="ko-KR" altLang="en-US" sz="1300" b="0" kern="0" spc="0" dirty="0">
                        <a:solidFill>
                          <a:schemeClr val="bg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-30" dirty="0">
                          <a:solidFill>
                            <a:schemeClr val="bg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예시</a:t>
                      </a:r>
                      <a:endParaRPr lang="ko-KR" altLang="en-US" sz="1300" b="0" kern="0" spc="0" dirty="0">
                        <a:solidFill>
                          <a:schemeClr val="bg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chemeClr val="bg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비고</a:t>
                      </a: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682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검출</a:t>
                      </a: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묶음상품 및</a:t>
                      </a:r>
                      <a:endParaRPr lang="en-US" altLang="ko-KR" sz="1300" b="0" kern="0" spc="0" dirty="0" smtClean="0">
                        <a:solidFill>
                          <a:schemeClr val="tx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대량상품</a:t>
                      </a:r>
                      <a:endParaRPr lang="ko-KR" altLang="en-US" sz="1300" b="0" kern="0" spc="0" dirty="0">
                        <a:solidFill>
                          <a:schemeClr val="tx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상품에 복수 </a:t>
                      </a:r>
                      <a:r>
                        <a:rPr lang="ko-KR" altLang="en-US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개</a:t>
                      </a:r>
                      <a:endParaRPr lang="en-US" altLang="ko-KR" sz="1300" kern="0" spc="0" dirty="0" smtClean="0">
                        <a:solidFill>
                          <a:schemeClr val="tx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상품 </a:t>
                      </a:r>
                      <a:r>
                        <a:rPr lang="ko-KR" altLang="en-US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포함 여부</a:t>
                      </a: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상품명 </a:t>
                      </a:r>
                      <a:r>
                        <a:rPr lang="en-US" altLang="ko-KR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(</a:t>
                      </a:r>
                      <a:r>
                        <a:rPr lang="ko-KR" altLang="en-US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텍스트</a:t>
                      </a:r>
                      <a:r>
                        <a:rPr lang="en-US" altLang="ko-KR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chemeClr val="tx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{T, F} </a:t>
                      </a:r>
                      <a:r>
                        <a:rPr lang="ko-KR" altLang="en-US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중 </a:t>
                      </a:r>
                      <a:r>
                        <a:rPr lang="en-US" altLang="ko-KR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1</a:t>
                      </a:r>
                      <a:r>
                        <a:rPr lang="ko-KR" altLang="en-US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가지</a:t>
                      </a: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-8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"</a:t>
                      </a:r>
                      <a:r>
                        <a:rPr lang="en-US" altLang="ko-KR" sz="1300" kern="0" spc="-8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KF94 </a:t>
                      </a:r>
                      <a:r>
                        <a:rPr lang="ko-KR" altLang="en-US" sz="1300" kern="0" spc="-8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마스크 </a:t>
                      </a:r>
                      <a:r>
                        <a:rPr lang="en-US" altLang="ko-KR" sz="1300" kern="0" spc="-8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1</a:t>
                      </a:r>
                      <a:r>
                        <a:rPr lang="ko-KR" altLang="en-US" sz="1300" kern="0" spc="-8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매 </a:t>
                      </a:r>
                      <a:r>
                        <a:rPr lang="ko-KR" altLang="en-US" sz="1300" kern="0" spc="-8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특가</a:t>
                      </a:r>
                      <a:r>
                        <a:rPr lang="en-US" altLang="ko-KR" sz="1300" kern="0" spc="-8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+  </a:t>
                      </a:r>
                      <a:r>
                        <a:rPr lang="ko-KR" altLang="en-US" sz="1300" kern="0" spc="-8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세정제 </a:t>
                      </a:r>
                      <a:r>
                        <a:rPr lang="en-US" altLang="ko-KR" sz="1300" kern="0" spc="-8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1</a:t>
                      </a:r>
                      <a:r>
                        <a:rPr lang="ko-KR" altLang="en-US" sz="1300" kern="0" spc="-8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개</a:t>
                      </a:r>
                      <a:r>
                        <a:rPr lang="en-US" altLang="ko-KR" sz="1300" kern="0" spc="-8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!" </a:t>
                      </a:r>
                      <a:r>
                        <a:rPr lang="en-US" altLang="ko-KR" sz="1300" kern="0" spc="-8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sym typeface="Wingdings" pitchFamily="2" charset="2"/>
                        </a:rPr>
                        <a:t></a:t>
                      </a:r>
                      <a:r>
                        <a:rPr lang="en-US" altLang="ko-KR" sz="1300" kern="0" spc="-8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</a:t>
                      </a:r>
                      <a:r>
                        <a:rPr lang="en-US" altLang="ko-KR" sz="1300" kern="0" spc="-8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T</a:t>
                      </a:r>
                      <a:endParaRPr lang="ko-KR" altLang="en-US" sz="1300" kern="0" spc="0" dirty="0">
                        <a:solidFill>
                          <a:schemeClr val="tx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-2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"+", </a:t>
                      </a:r>
                      <a:r>
                        <a:rPr lang="ko-KR" altLang="en-US" sz="1300" kern="0" spc="-2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플러스</a:t>
                      </a:r>
                      <a:r>
                        <a:rPr lang="en-US" altLang="ko-KR" sz="1300" kern="0" spc="-2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, box, </a:t>
                      </a:r>
                      <a:r>
                        <a:rPr lang="ko-KR" altLang="en-US" sz="1300" kern="0" spc="-2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박스</a:t>
                      </a:r>
                      <a:r>
                        <a:rPr lang="en-US" altLang="ko-KR" sz="1300" kern="0" spc="-2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, </a:t>
                      </a:r>
                      <a:r>
                        <a:rPr lang="ko-KR" altLang="en-US" sz="1300" kern="0" spc="-2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세트</a:t>
                      </a:r>
                      <a:r>
                        <a:rPr lang="en-US" altLang="ko-KR" sz="1300" kern="0" spc="-2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, </a:t>
                      </a:r>
                      <a:r>
                        <a:rPr lang="ko-KR" altLang="en-US" sz="1300" kern="0" spc="-2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묶음 등에 대해 검토</a:t>
                      </a:r>
                      <a:endParaRPr lang="en-US" altLang="ko-KR" sz="1300" kern="0" spc="-20" dirty="0">
                        <a:solidFill>
                          <a:schemeClr val="tx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8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이상치</a:t>
                      </a: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이상 제품 </a:t>
                      </a:r>
                      <a:r>
                        <a:rPr lang="ko-KR" altLang="en-US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여부</a:t>
                      </a: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상품명 </a:t>
                      </a:r>
                      <a:r>
                        <a:rPr lang="en-US" altLang="ko-KR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(</a:t>
                      </a:r>
                      <a:r>
                        <a:rPr lang="ko-KR" altLang="en-US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텍스트</a:t>
                      </a:r>
                      <a:r>
                        <a:rPr lang="en-US" altLang="ko-KR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chemeClr val="tx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77769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{T, F} </a:t>
                      </a:r>
                      <a:r>
                        <a:rPr lang="ko-KR" altLang="en-US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중 </a:t>
                      </a:r>
                      <a:r>
                        <a:rPr lang="en-US" altLang="ko-KR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1</a:t>
                      </a:r>
                      <a:r>
                        <a:rPr lang="ko-KR" altLang="en-US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가지</a:t>
                      </a: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sym typeface="Wingdings" panose="05000000000000000000" pitchFamily="2" charset="2"/>
                        </a:rPr>
                        <a:t> 마스크 품목</a:t>
                      </a:r>
                      <a:r>
                        <a:rPr lang="en-US" altLang="ko-KR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sym typeface="Wingdings" panose="05000000000000000000" pitchFamily="2" charset="2"/>
                        </a:rPr>
                        <a:t>마스크 </a:t>
                      </a:r>
                      <a:r>
                        <a:rPr lang="ko-KR" altLang="en-US" sz="1300" kern="0" spc="0" dirty="0" err="1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sym typeface="Wingdings" panose="05000000000000000000" pitchFamily="2" charset="2"/>
                        </a:rPr>
                        <a:t>스트랩</a:t>
                      </a:r>
                      <a:r>
                        <a:rPr lang="ko-KR" altLang="en-US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sym typeface="Wingdings" panose="05000000000000000000" pitchFamily="2" charset="2"/>
                        </a:rPr>
                        <a:t> T</a:t>
                      </a: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이상품목에 대한 사전</a:t>
                      </a:r>
                      <a:r>
                        <a:rPr lang="en-US" altLang="ko-KR" sz="1300" kern="0" spc="0" baseline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</a:t>
                      </a:r>
                      <a:r>
                        <a:rPr lang="ko-KR" altLang="en-US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구축 필요</a:t>
                      </a:r>
                      <a:endParaRPr lang="ko-KR" altLang="en-US" sz="1300" kern="0" spc="0" dirty="0">
                        <a:solidFill>
                          <a:schemeClr val="tx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9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동일상품</a:t>
                      </a:r>
                      <a:endParaRPr lang="en-US" altLang="ko-KR" sz="1300" b="0" kern="0" spc="0" dirty="0">
                        <a:solidFill>
                          <a:schemeClr val="tx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 err="1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중복판매</a:t>
                      </a:r>
                      <a:endParaRPr lang="ko-KR" altLang="en-US" sz="1300" b="0" kern="0" spc="0" dirty="0">
                        <a:solidFill>
                          <a:schemeClr val="tx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중복상품 여부</a:t>
                      </a: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복수 개의 상품명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(</a:t>
                      </a:r>
                      <a:r>
                        <a:rPr lang="ko-KR" altLang="en-US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텍스트</a:t>
                      </a:r>
                      <a:r>
                        <a:rPr lang="en-US" altLang="ko-KR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chemeClr val="tx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77769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{T, F} </a:t>
                      </a:r>
                      <a:r>
                        <a:rPr lang="ko-KR" altLang="en-US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중 </a:t>
                      </a:r>
                      <a:r>
                        <a:rPr lang="en-US" altLang="ko-KR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1</a:t>
                      </a:r>
                      <a:r>
                        <a:rPr lang="ko-KR" altLang="en-US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가지</a:t>
                      </a: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</a:t>
                      </a:r>
                      <a:r>
                        <a:rPr lang="ko-KR" altLang="en-US" sz="1300" kern="0" spc="0" dirty="0" err="1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핑크퐁</a:t>
                      </a:r>
                      <a:r>
                        <a:rPr lang="ko-KR" altLang="en-US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입체마스크</a:t>
                      </a:r>
                      <a:r>
                        <a:rPr lang="en-US" altLang="ko-KR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[</a:t>
                      </a:r>
                      <a:r>
                        <a:rPr lang="ko-KR" altLang="en-US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블루 어린이용</a:t>
                      </a:r>
                      <a:r>
                        <a:rPr lang="en-US" altLang="ko-KR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], 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</a:t>
                      </a:r>
                      <a:r>
                        <a:rPr lang="ko-KR" altLang="en-US" sz="1300" kern="0" spc="0" dirty="0" err="1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핑크퐁</a:t>
                      </a:r>
                      <a:r>
                        <a:rPr lang="ko-KR" altLang="en-US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입체마스크</a:t>
                      </a:r>
                      <a:r>
                        <a:rPr lang="en-US" altLang="ko-KR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[</a:t>
                      </a:r>
                      <a:r>
                        <a:rPr lang="ko-KR" altLang="en-US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핑크 어린이용</a:t>
                      </a:r>
                      <a:r>
                        <a:rPr lang="en-US" altLang="ko-KR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] </a:t>
                      </a:r>
                      <a:r>
                        <a:rPr lang="en-US" altLang="ko-KR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ko-KR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T</a:t>
                      </a:r>
                      <a:endParaRPr lang="en-US" altLang="ko-KR" sz="1300" kern="0" spc="0" dirty="0">
                        <a:solidFill>
                          <a:schemeClr val="tx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일자</a:t>
                      </a:r>
                      <a:r>
                        <a:rPr lang="en-US" altLang="ko-KR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, </a:t>
                      </a:r>
                      <a:r>
                        <a:rPr lang="ko-KR" altLang="en-US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판매처</a:t>
                      </a:r>
                      <a:r>
                        <a:rPr lang="en-US" altLang="ko-KR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, </a:t>
                      </a:r>
                      <a:r>
                        <a:rPr lang="ko-KR" altLang="en-US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금액이 동일하고</a:t>
                      </a:r>
                      <a:r>
                        <a:rPr lang="en-US" altLang="ko-KR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, </a:t>
                      </a:r>
                      <a:r>
                        <a:rPr lang="ko-KR" altLang="en-US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상품명은 전부</a:t>
                      </a:r>
                      <a:r>
                        <a:rPr lang="ko-KR" altLang="en-US" sz="1300" kern="0" spc="0" baseline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</a:t>
                      </a:r>
                      <a:r>
                        <a:rPr lang="ko-KR" altLang="en-US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또는 주요 부분 일치</a:t>
                      </a:r>
                      <a:endParaRPr lang="ko-KR" altLang="en-US" sz="1300" kern="0" spc="0" dirty="0">
                        <a:solidFill>
                          <a:schemeClr val="tx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778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정보</a:t>
                      </a:r>
                      <a:endParaRPr lang="en-US" altLang="ko-KR" sz="1300" b="0" kern="0" spc="0" dirty="0">
                        <a:solidFill>
                          <a:schemeClr val="tx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추출</a:t>
                      </a: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단위 정보 </a:t>
                      </a:r>
                      <a:endParaRPr lang="en-US" altLang="ko-KR" sz="1300" b="0" kern="0" spc="0" dirty="0" smtClean="0">
                        <a:solidFill>
                          <a:schemeClr val="tx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추출</a:t>
                      </a:r>
                      <a:endParaRPr lang="en-US" sz="1300" b="0" kern="0" spc="0" dirty="0">
                        <a:solidFill>
                          <a:schemeClr val="tx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6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상품 개수에 대한 </a:t>
                      </a:r>
                      <a:endParaRPr lang="en-US" altLang="ko-KR" sz="1300" kern="0" spc="-60" dirty="0" smtClean="0">
                        <a:solidFill>
                          <a:schemeClr val="tx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6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정보 </a:t>
                      </a:r>
                      <a:r>
                        <a:rPr lang="ko-KR" altLang="en-US" sz="1300" kern="0" spc="-6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추출</a:t>
                      </a:r>
                      <a:endParaRPr lang="ko-KR" altLang="en-US" sz="1300" kern="0" spc="0" dirty="0">
                        <a:solidFill>
                          <a:schemeClr val="tx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상품명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(</a:t>
                      </a:r>
                      <a:r>
                        <a:rPr lang="ko-KR" altLang="en-US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텍스트</a:t>
                      </a:r>
                      <a:r>
                        <a:rPr lang="en-US" altLang="ko-KR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chemeClr val="tx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숫자 형태</a:t>
                      </a: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+mn-cs"/>
                        </a:rPr>
                        <a:t>＂</a:t>
                      </a:r>
                      <a:r>
                        <a:rPr lang="ko-KR" altLang="en-US" sz="1300" dirty="0" err="1" smtClean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편한숨</a:t>
                      </a:r>
                      <a:r>
                        <a:rPr lang="ko-KR" altLang="en-US" sz="1300" dirty="0" smtClean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조이 황사 </a:t>
                      </a:r>
                      <a:r>
                        <a:rPr lang="ko-KR" altLang="en-US" sz="1300" dirty="0" err="1" smtClean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방역마스크</a:t>
                      </a:r>
                      <a:r>
                        <a:rPr lang="ko-KR" altLang="en-US" sz="1300" dirty="0" smtClean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</a:t>
                      </a:r>
                      <a:r>
                        <a:rPr lang="en-US" altLang="ko-KR" sz="1300" dirty="0" smtClean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KF94 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dirty="0" smtClean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</a:t>
                      </a:r>
                      <a:r>
                        <a:rPr lang="ko-KR" altLang="en-US" sz="1300" dirty="0" smtClean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대형</a:t>
                      </a:r>
                      <a:r>
                        <a:rPr lang="en-US" altLang="ko-KR" sz="1300" baseline="0" dirty="0" smtClean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</a:t>
                      </a:r>
                      <a:r>
                        <a:rPr lang="en-US" altLang="ko-KR" sz="1300" dirty="0" smtClean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10</a:t>
                      </a:r>
                      <a:r>
                        <a:rPr lang="ko-KR" altLang="en-US" sz="1300" dirty="0" smtClean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매입 </a:t>
                      </a:r>
                      <a:r>
                        <a:rPr lang="en-US" altLang="ko-KR" sz="1300" dirty="0" smtClean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2</a:t>
                      </a:r>
                      <a:r>
                        <a:rPr lang="ko-KR" altLang="en-US" sz="1300" dirty="0" smtClean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개</a:t>
                      </a:r>
                      <a:r>
                        <a:rPr lang="en-US" altLang="ko-KR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+mn-cs"/>
                        </a:rPr>
                        <a:t>＂ 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+mn-cs"/>
                          <a:sym typeface="Wingdings" panose="05000000000000000000" pitchFamily="2" charset="2"/>
                        </a:rPr>
                        <a:t>  {</a:t>
                      </a:r>
                      <a:r>
                        <a:rPr lang="en-US" altLang="ko-KR" sz="1300" kern="120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+mn-cs"/>
                        </a:rPr>
                        <a:t>＇</a:t>
                      </a:r>
                      <a:r>
                        <a:rPr lang="ko-KR" altLang="en-US" sz="1300" kern="120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+mn-cs"/>
                        </a:rPr>
                        <a:t>매</a:t>
                      </a:r>
                      <a:r>
                        <a:rPr lang="en-US" altLang="ko-KR" sz="1300" kern="120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+mn-cs"/>
                        </a:rPr>
                        <a:t>'</a:t>
                      </a:r>
                      <a:r>
                        <a:rPr lang="en-US" altLang="ko-KR" sz="1300" dirty="0" smtClean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: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[</a:t>
                      </a:r>
                      <a:r>
                        <a:rPr lang="en-US" altLang="ko-KR" sz="1300" kern="120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+mn-cs"/>
                        </a:rPr>
                        <a:t>'10’</a:t>
                      </a:r>
                      <a:r>
                        <a:rPr lang="en-US" altLang="ko-KR" sz="1300" dirty="0" smtClean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], </a:t>
                      </a:r>
                      <a:r>
                        <a:rPr lang="en-US" altLang="ko-KR" sz="1300" kern="120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+mn-cs"/>
                        </a:rPr>
                        <a:t>＇</a:t>
                      </a:r>
                      <a:r>
                        <a:rPr lang="ko-KR" altLang="en-US" sz="1300" kern="120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+mn-cs"/>
                        </a:rPr>
                        <a:t>개</a:t>
                      </a:r>
                      <a:r>
                        <a:rPr lang="en-US" altLang="ko-KR" sz="1300" kern="120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+mn-cs"/>
                        </a:rPr>
                        <a:t>＇</a:t>
                      </a:r>
                      <a:r>
                        <a:rPr lang="en-US" altLang="ko-KR" sz="1300" dirty="0" smtClean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: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[</a:t>
                      </a: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+mn-cs"/>
                        </a:rPr>
                        <a:t>'2'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]</a:t>
                      </a:r>
                      <a:r>
                        <a:rPr lang="en-US" altLang="ko-KR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+mn-cs"/>
                          <a:sym typeface="Wingdings" panose="05000000000000000000" pitchFamily="2" charset="2"/>
                        </a:rPr>
                        <a:t>}</a:t>
                      </a:r>
                      <a:endParaRPr lang="ko-KR" altLang="en-US" sz="1300" kern="0" spc="0" dirty="0">
                        <a:solidFill>
                          <a:schemeClr val="tx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+mn-cs"/>
                      </a:endParaRP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 smtClean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1</a:t>
                      </a:r>
                      <a:r>
                        <a:rPr lang="ko-KR" altLang="en-US" sz="1300" dirty="0" smtClean="0">
                          <a:solidFill>
                            <a:schemeClr val="tx1"/>
                          </a:solidFill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매 기준의 가격 산출을 위해 단위 앞의 수량 정보 추출 필요 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468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품목</a:t>
                      </a:r>
                      <a:endParaRPr lang="en-US" altLang="ko-KR" sz="1300" b="0" kern="0" spc="0" dirty="0">
                        <a:solidFill>
                          <a:schemeClr val="tx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분류</a:t>
                      </a: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KF94/80 </a:t>
                      </a:r>
                      <a:endParaRPr lang="en-US" sz="1300" b="0" kern="0" spc="0" dirty="0" smtClean="0">
                        <a:solidFill>
                          <a:schemeClr val="tx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마스크</a:t>
                      </a:r>
                      <a:endParaRPr lang="ko-KR" altLang="en-US" sz="1300" b="0" kern="0" spc="0" dirty="0">
                        <a:solidFill>
                          <a:schemeClr val="tx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7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마스크 타입 분류</a:t>
                      </a:r>
                      <a:endParaRPr lang="ko-KR" altLang="en-US" sz="1300" kern="0" spc="0" dirty="0">
                        <a:solidFill>
                          <a:schemeClr val="tx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상품명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(</a:t>
                      </a:r>
                      <a:r>
                        <a:rPr lang="ko-KR" altLang="en-US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텍스트</a:t>
                      </a:r>
                      <a:r>
                        <a:rPr lang="en-US" altLang="ko-KR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chemeClr val="tx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{94, 80} </a:t>
                      </a:r>
                      <a:r>
                        <a:rPr lang="ko-KR" altLang="en-US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중 </a:t>
                      </a:r>
                      <a:r>
                        <a:rPr lang="en-US" altLang="ko-KR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1</a:t>
                      </a:r>
                      <a:r>
                        <a:rPr lang="ko-KR" altLang="en-US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가지</a:t>
                      </a: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smtClean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+mn-cs"/>
                        </a:rPr>
                        <a:t> "</a:t>
                      </a:r>
                      <a:r>
                        <a:rPr lang="en-US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+mn-cs"/>
                        </a:rPr>
                        <a:t>KF94 </a:t>
                      </a:r>
                      <a:r>
                        <a:rPr lang="ko-KR" altLang="en-US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+mn-cs"/>
                        </a:rPr>
                        <a:t>마스크</a:t>
                      </a:r>
                      <a:r>
                        <a:rPr lang="en-US" altLang="ko-KR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+mn-cs"/>
                        </a:rPr>
                        <a:t>" </a:t>
                      </a:r>
                      <a:r>
                        <a:rPr lang="en-US" altLang="ko-KR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ko-KR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  <a:cs typeface="+mn-cs"/>
                        </a:rPr>
                        <a:t> 94</a:t>
                      </a:r>
                      <a:endParaRPr lang="ko-KR" altLang="en-US" sz="1300" kern="0" spc="0" dirty="0">
                        <a:solidFill>
                          <a:schemeClr val="tx1"/>
                        </a:solidFill>
                        <a:effectLst/>
                        <a:latin typeface="서울남산 장체B" panose="02020603020101020101" pitchFamily="18" charset="-127"/>
                        <a:ea typeface="서울남산 장체B" panose="02020603020101020101" pitchFamily="18" charset="-127"/>
                        <a:cs typeface="+mn-cs"/>
                      </a:endParaRP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목표 정확도</a:t>
                      </a:r>
                      <a:r>
                        <a:rPr lang="en-US" altLang="ko-KR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: 90% </a:t>
                      </a:r>
                      <a:r>
                        <a:rPr lang="ko-KR" altLang="en-US" sz="1300" kern="0" spc="0" dirty="0">
                          <a:solidFill>
                            <a:schemeClr val="tx1"/>
                          </a:solidFill>
                          <a:effectLst/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이상</a:t>
                      </a:r>
                    </a:p>
                  </a:txBody>
                  <a:tcPr marL="50063" marR="50063" marT="13841" marB="138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4293622" y="1167308"/>
            <a:ext cx="3399028" cy="73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604179" y="802138"/>
            <a:ext cx="3215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데이터처리 </a:t>
            </a:r>
            <a:r>
              <a:rPr lang="ko-KR" altLang="en-US" sz="2000" dirty="0" err="1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작업별</a:t>
            </a:r>
            <a:r>
              <a:rPr lang="ko-KR" altLang="en-US" sz="20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세부 내용</a:t>
            </a:r>
            <a:endParaRPr lang="ko-KR" altLang="en-US" sz="20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D9D4A-A6D9-4423-A592-02F3F6B36A60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5" y="251460"/>
            <a:ext cx="502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[ </a:t>
            </a:r>
            <a:r>
              <a:rPr lang="ko-KR" altLang="en-US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참고 </a:t>
            </a:r>
            <a:r>
              <a:rPr lang="en-US" altLang="ko-KR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] AI </a:t>
            </a:r>
            <a:r>
              <a:rPr lang="ko-KR" altLang="en-US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활용 마스크</a:t>
            </a:r>
            <a:r>
              <a:rPr lang="en-US" altLang="ko-KR" sz="1400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</a:t>
            </a:r>
            <a:r>
              <a:rPr lang="ko-KR" altLang="en-US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온라인</a:t>
            </a:r>
            <a:r>
              <a:rPr lang="ko-KR" altLang="en-US" sz="1400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</a:t>
            </a:r>
            <a:r>
              <a:rPr lang="ko-KR" altLang="en-US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데이터 정제 모델 구축 </a:t>
            </a:r>
            <a:endParaRPr lang="ko-KR" altLang="en-US" sz="14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423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466728" y="5065217"/>
            <a:ext cx="2215770" cy="760868"/>
          </a:xfrm>
          <a:prstGeom prst="rect">
            <a:avLst/>
          </a:prstGeom>
          <a:solidFill>
            <a:srgbClr val="FCE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623324" y="1469645"/>
            <a:ext cx="2439863" cy="686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4597203" y="5562279"/>
            <a:ext cx="987341" cy="504995"/>
          </a:xfrm>
          <a:prstGeom prst="roundRect">
            <a:avLst>
              <a:gd name="adj" fmla="val 1104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5412651" y="5562279"/>
            <a:ext cx="843123" cy="504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5412650" y="5807340"/>
            <a:ext cx="3083139" cy="2599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4603347" y="4556022"/>
            <a:ext cx="987341" cy="822960"/>
          </a:xfrm>
          <a:prstGeom prst="roundRect">
            <a:avLst>
              <a:gd name="adj" fmla="val 8985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5418795" y="4556022"/>
            <a:ext cx="843123" cy="822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5412650" y="5112479"/>
            <a:ext cx="3083139" cy="2599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5412650" y="4552286"/>
            <a:ext cx="3083139" cy="2599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08619" y="5386627"/>
            <a:ext cx="2658114" cy="2599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06889" y="4856115"/>
            <a:ext cx="2658114" cy="2621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608712" y="4254010"/>
            <a:ext cx="1539576" cy="377120"/>
          </a:xfrm>
          <a:prstGeom prst="roundRect">
            <a:avLst>
              <a:gd name="adj" fmla="val 1414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2186360" y="4247907"/>
            <a:ext cx="1078643" cy="377120"/>
          </a:xfrm>
          <a:prstGeom prst="roundRect">
            <a:avLst>
              <a:gd name="adj" fmla="val 1414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08712" y="4527635"/>
            <a:ext cx="2735244" cy="278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89641" y="1092842"/>
            <a:ext cx="22733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마스크 품목 분류 과정</a:t>
            </a:r>
            <a:endParaRPr lang="ko-KR" altLang="en-US" sz="20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27825" y="3168020"/>
            <a:ext cx="10556331" cy="0"/>
          </a:xfrm>
          <a:prstGeom prst="line">
            <a:avLst/>
          </a:prstGeom>
          <a:ln w="38100" cap="rnd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762340" y="3113938"/>
            <a:ext cx="98413" cy="98497"/>
          </a:xfrm>
          <a:prstGeom prst="ellipse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각형 27"/>
          <p:cNvSpPr/>
          <p:nvPr/>
        </p:nvSpPr>
        <p:spPr>
          <a:xfrm>
            <a:off x="1169964" y="3381109"/>
            <a:ext cx="1258892" cy="396815"/>
          </a:xfrm>
          <a:prstGeom prst="homePlate">
            <a:avLst>
              <a:gd name="adj" fmla="val 0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데이터 </a:t>
            </a:r>
            <a:r>
              <a:rPr lang="ko-KR" altLang="en-US" sz="16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입력</a:t>
            </a:r>
            <a:endParaRPr lang="ko-KR" altLang="en-US" sz="16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29" name="오각형 28"/>
          <p:cNvSpPr/>
          <p:nvPr/>
        </p:nvSpPr>
        <p:spPr>
          <a:xfrm>
            <a:off x="5063187" y="3380036"/>
            <a:ext cx="1503596" cy="396815"/>
          </a:xfrm>
          <a:prstGeom prst="homePlate">
            <a:avLst>
              <a:gd name="adj" fmla="val 0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텍스트 전처리</a:t>
            </a:r>
          </a:p>
        </p:txBody>
      </p:sp>
      <p:sp>
        <p:nvSpPr>
          <p:cNvPr id="30" name="오각형 29"/>
          <p:cNvSpPr/>
          <p:nvPr/>
        </p:nvSpPr>
        <p:spPr>
          <a:xfrm>
            <a:off x="3075323" y="2540562"/>
            <a:ext cx="1427031" cy="396815"/>
          </a:xfrm>
          <a:prstGeom prst="homePlate">
            <a:avLst>
              <a:gd name="adj" fmla="val 0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데이터 </a:t>
            </a:r>
            <a:r>
              <a:rPr lang="ko-KR" altLang="en-US" sz="1600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분리</a:t>
            </a:r>
          </a:p>
        </p:txBody>
      </p:sp>
      <p:sp>
        <p:nvSpPr>
          <p:cNvPr id="31" name="오각형 30"/>
          <p:cNvSpPr/>
          <p:nvPr/>
        </p:nvSpPr>
        <p:spPr>
          <a:xfrm>
            <a:off x="7062275" y="2549736"/>
            <a:ext cx="2007125" cy="396815"/>
          </a:xfrm>
          <a:prstGeom prst="homePlate">
            <a:avLst>
              <a:gd name="adj" fmla="val 0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AI </a:t>
            </a:r>
            <a:r>
              <a:rPr lang="ko-KR" altLang="en-US" sz="1600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학습모델 선정</a:t>
            </a:r>
          </a:p>
        </p:txBody>
      </p:sp>
      <p:sp>
        <p:nvSpPr>
          <p:cNvPr id="32" name="오각형 31"/>
          <p:cNvSpPr/>
          <p:nvPr/>
        </p:nvSpPr>
        <p:spPr>
          <a:xfrm>
            <a:off x="9377031" y="3348814"/>
            <a:ext cx="2007125" cy="396815"/>
          </a:xfrm>
          <a:prstGeom prst="homePlate">
            <a:avLst>
              <a:gd name="adj" fmla="val 0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AI </a:t>
            </a:r>
            <a:r>
              <a:rPr lang="ko-KR" altLang="en-US" sz="1600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모델 적용 및 예측</a:t>
            </a:r>
          </a:p>
        </p:txBody>
      </p:sp>
      <p:sp>
        <p:nvSpPr>
          <p:cNvPr id="34" name="대각선 방향의 모서리가 둥근 사각형 33"/>
          <p:cNvSpPr/>
          <p:nvPr/>
        </p:nvSpPr>
        <p:spPr>
          <a:xfrm>
            <a:off x="508508" y="3808475"/>
            <a:ext cx="2597551" cy="445537"/>
          </a:xfrm>
          <a:prstGeom prst="round2Diag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</a:rPr>
              <a:t>〮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상품명</a:t>
            </a:r>
            <a:r>
              <a:rPr lang="en-US" altLang="ko-KR" sz="1400" dirty="0">
                <a:solidFill>
                  <a:schemeClr val="tx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-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품목명</a:t>
            </a:r>
            <a:r>
              <a:rPr lang="en-US" altLang="ko-KR" sz="1400" dirty="0" smtClean="0">
                <a:solidFill>
                  <a:schemeClr val="tx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매칭 데이터 입력</a:t>
            </a:r>
            <a:endParaRPr lang="en-US" altLang="ko-KR" sz="1400" dirty="0" smtClean="0">
              <a:solidFill>
                <a:schemeClr val="tx1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727916" y="3121897"/>
            <a:ext cx="98413" cy="98497"/>
          </a:xfrm>
          <a:prstGeom prst="ellipse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대각선 방향의 모서리가 둥근 사각형 36"/>
          <p:cNvSpPr/>
          <p:nvPr/>
        </p:nvSpPr>
        <p:spPr>
          <a:xfrm>
            <a:off x="2227006" y="1968214"/>
            <a:ext cx="3436088" cy="554247"/>
          </a:xfrm>
          <a:prstGeom prst="round2Diag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〮 </a:t>
            </a:r>
            <a:r>
              <a:rPr lang="ko-KR" altLang="en-US" sz="1400" dirty="0" err="1">
                <a:solidFill>
                  <a:schemeClr val="tx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학습데이터</a:t>
            </a:r>
            <a:r>
              <a:rPr lang="en-US" altLang="ko-KR" sz="1400" dirty="0">
                <a:solidFill>
                  <a:schemeClr val="tx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(train</a:t>
            </a:r>
            <a:r>
              <a:rPr lang="en-US" altLang="ko-KR" sz="1400" dirty="0" smtClean="0">
                <a:solidFill>
                  <a:schemeClr val="tx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) / </a:t>
            </a:r>
            <a:r>
              <a:rPr lang="ko-KR" altLang="en-US" sz="1400" dirty="0" err="1" smtClean="0">
                <a:solidFill>
                  <a:schemeClr val="tx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검증데이터</a:t>
            </a:r>
            <a:r>
              <a:rPr lang="en-US" altLang="ko-KR" sz="1400" dirty="0">
                <a:solidFill>
                  <a:schemeClr val="tx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(test</a:t>
            </a:r>
            <a:r>
              <a:rPr lang="en-US" altLang="ko-KR" sz="1400" dirty="0" smtClean="0">
                <a:solidFill>
                  <a:schemeClr val="tx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)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구분 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753747" y="3121897"/>
            <a:ext cx="98413" cy="98497"/>
          </a:xfrm>
          <a:prstGeom prst="ellipse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8007322" y="3121897"/>
            <a:ext cx="98413" cy="98497"/>
          </a:xfrm>
          <a:prstGeom prst="ellipse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260897" y="3122634"/>
            <a:ext cx="98413" cy="98497"/>
          </a:xfrm>
          <a:prstGeom prst="ellipse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대각선 방향의 모서리가 둥근 사각형 40"/>
          <p:cNvSpPr/>
          <p:nvPr/>
        </p:nvSpPr>
        <p:spPr>
          <a:xfrm>
            <a:off x="4492545" y="3831951"/>
            <a:ext cx="3121756" cy="682924"/>
          </a:xfrm>
          <a:prstGeom prst="round2Diag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</a:rPr>
              <a:t>〮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상품명에 포함된 </a:t>
            </a:r>
            <a:r>
              <a:rPr lang="ko-KR" altLang="en-US" sz="1400" dirty="0" err="1" smtClean="0">
                <a:solidFill>
                  <a:schemeClr val="tx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불용어</a:t>
            </a:r>
            <a:r>
              <a:rPr lang="en-US" altLang="ko-KR" sz="1400" dirty="0">
                <a:solidFill>
                  <a:schemeClr val="tx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기호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제거</a:t>
            </a:r>
            <a:endParaRPr lang="en-US" altLang="ko-KR" sz="900" dirty="0">
              <a:solidFill>
                <a:schemeClr val="tx1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</a:rPr>
              <a:t>〮 </a:t>
            </a:r>
            <a:r>
              <a:rPr lang="ko-KR" altLang="en-US" sz="1400" dirty="0" err="1" smtClean="0">
                <a:solidFill>
                  <a:schemeClr val="tx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토큰화</a:t>
            </a:r>
            <a:r>
              <a:rPr lang="en-US" altLang="ko-KR" sz="1400" dirty="0" smtClean="0">
                <a:solidFill>
                  <a:schemeClr val="tx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*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및 </a:t>
            </a:r>
            <a:r>
              <a:rPr lang="en-US" altLang="ko-KR" sz="1400" dirty="0" smtClean="0">
                <a:solidFill>
                  <a:schemeClr val="tx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Vocab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생성</a:t>
            </a:r>
            <a:endParaRPr lang="en-US" altLang="ko-KR" sz="1400" dirty="0">
              <a:solidFill>
                <a:schemeClr val="tx1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571"/>
              </p:ext>
            </p:extLst>
          </p:nvPr>
        </p:nvGraphicFramePr>
        <p:xfrm>
          <a:off x="534354" y="4254012"/>
          <a:ext cx="2719772" cy="1447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6515">
                  <a:extLst>
                    <a:ext uri="{9D8B030D-6E8A-4147-A177-3AD203B41FA5}">
                      <a16:colId xmlns:a16="http://schemas.microsoft.com/office/drawing/2014/main" val="3841955944"/>
                    </a:ext>
                  </a:extLst>
                </a:gridCol>
                <a:gridCol w="1093257">
                  <a:extLst>
                    <a:ext uri="{9D8B030D-6E8A-4147-A177-3AD203B41FA5}">
                      <a16:colId xmlns:a16="http://schemas.microsoft.com/office/drawing/2014/main" val="2600085659"/>
                    </a:ext>
                  </a:extLst>
                </a:gridCol>
              </a:tblGrid>
              <a:tr h="2891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상품명</a:t>
                      </a:r>
                      <a:endParaRPr lang="ko-KR" altLang="en-US" sz="1300" b="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품목명</a:t>
                      </a:r>
                      <a:endParaRPr lang="ko-KR" altLang="en-US" sz="1300" b="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92200"/>
                  </a:ext>
                </a:extLst>
              </a:tr>
              <a:tr h="232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OO</a:t>
                      </a:r>
                      <a:r>
                        <a:rPr lang="ko-KR" altLang="en-US" sz="1300" dirty="0" err="1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클린</a:t>
                      </a:r>
                      <a:r>
                        <a:rPr lang="ko-KR" altLang="en-US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</a:t>
                      </a:r>
                      <a:r>
                        <a:rPr lang="en-US" altLang="ko-KR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KF</a:t>
                      </a:r>
                      <a:r>
                        <a:rPr lang="ko-KR" altLang="en-US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마스크 </a:t>
                      </a:r>
                      <a:r>
                        <a:rPr lang="en-US" altLang="ko-KR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마스크 </a:t>
                      </a:r>
                      <a:r>
                        <a:rPr lang="en-US" altLang="ko-KR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KF94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140528"/>
                  </a:ext>
                </a:extLst>
              </a:tr>
              <a:tr h="2891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식약처인증</a:t>
                      </a:r>
                      <a:r>
                        <a:rPr lang="ko-KR" altLang="en-US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</a:t>
                      </a:r>
                      <a:r>
                        <a:rPr lang="en-US" altLang="ko-KR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KF94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마스크 </a:t>
                      </a:r>
                      <a:r>
                        <a:rPr lang="en-US" altLang="ko-KR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KF94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886230"/>
                  </a:ext>
                </a:extLst>
              </a:tr>
              <a:tr h="2508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보건용</a:t>
                      </a:r>
                      <a:r>
                        <a:rPr lang="ko-KR" altLang="en-US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마스크 </a:t>
                      </a:r>
                      <a:r>
                        <a:rPr lang="en-US" altLang="ko-KR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KF80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마스크 </a:t>
                      </a:r>
                      <a:r>
                        <a:rPr lang="en-US" altLang="ko-KR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KF80</a:t>
                      </a:r>
                      <a:endParaRPr lang="ko-KR" altLang="en-US" sz="1300" dirty="0" smtClean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57656"/>
                  </a:ext>
                </a:extLst>
              </a:tr>
              <a:tr h="2891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︙</a:t>
                      </a:r>
                      <a:endParaRPr lang="en-US" altLang="ko-KR" sz="1300" dirty="0" smtClean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latin typeface="맑은 고딕" panose="020B0503020000020004" pitchFamily="50" charset="-127"/>
                          <a:ea typeface="+mn-ea"/>
                        </a:rPr>
                        <a:t>︙</a:t>
                      </a:r>
                      <a:endParaRPr lang="ko-KR" altLang="en-US" sz="1300" dirty="0" smtClean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862766"/>
                  </a:ext>
                </a:extLst>
              </a:tr>
            </a:tbl>
          </a:graphicData>
        </a:graphic>
      </p:graphicFrame>
      <p:cxnSp>
        <p:nvCxnSpPr>
          <p:cNvPr id="59" name="직선 연결선 58"/>
          <p:cNvCxnSpPr/>
          <p:nvPr/>
        </p:nvCxnSpPr>
        <p:spPr>
          <a:xfrm flipH="1">
            <a:off x="2148288" y="4520744"/>
            <a:ext cx="10877" cy="117569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이등변 삼각형 69"/>
          <p:cNvSpPr/>
          <p:nvPr/>
        </p:nvSpPr>
        <p:spPr>
          <a:xfrm>
            <a:off x="1661470" y="3256475"/>
            <a:ext cx="291628" cy="235930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이등변 삼각형 70"/>
          <p:cNvSpPr/>
          <p:nvPr/>
        </p:nvSpPr>
        <p:spPr>
          <a:xfrm rot="10800000">
            <a:off x="3631308" y="2851342"/>
            <a:ext cx="291628" cy="235930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이등변 삼각형 71"/>
          <p:cNvSpPr/>
          <p:nvPr/>
        </p:nvSpPr>
        <p:spPr>
          <a:xfrm>
            <a:off x="5657139" y="3266531"/>
            <a:ext cx="291628" cy="235930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대각선 방향의 모서리가 둥근 사각형 97"/>
          <p:cNvSpPr/>
          <p:nvPr/>
        </p:nvSpPr>
        <p:spPr>
          <a:xfrm>
            <a:off x="6888033" y="918894"/>
            <a:ext cx="4332193" cy="1563601"/>
          </a:xfrm>
          <a:prstGeom prst="round2Diag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〮상품명과 품목이 매칭된 정답데이터를 바탕으로 </a:t>
            </a:r>
            <a:endParaRPr lang="en-US" altLang="ko-KR" sz="1300" dirty="0" smtClean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  </a:t>
            </a:r>
            <a:r>
              <a:rPr lang="ko-KR" altLang="en-US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예측력이 가장 큰 모델 선정</a:t>
            </a:r>
            <a:endParaRPr lang="en-US" altLang="ko-KR" sz="13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〮</a:t>
            </a:r>
            <a:r>
              <a:rPr lang="ko-KR" altLang="en-US" sz="1300" dirty="0" err="1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학습시</a:t>
            </a:r>
            <a:r>
              <a:rPr lang="ko-KR" altLang="en-US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AI </a:t>
            </a:r>
            <a:r>
              <a:rPr lang="ko-KR" altLang="en-US" sz="1300" dirty="0" err="1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모델별</a:t>
            </a:r>
            <a:r>
              <a:rPr lang="ko-KR" altLang="en-US" sz="13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시뮬레이션</a:t>
            </a:r>
            <a:r>
              <a:rPr lang="en-US" altLang="ko-KR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/ </a:t>
            </a:r>
            <a:r>
              <a:rPr lang="ko-KR" altLang="en-US" sz="13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성능 </a:t>
            </a:r>
            <a:r>
              <a:rPr lang="ko-KR" altLang="en-US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비교하여</a:t>
            </a:r>
            <a:endParaRPr lang="en-US" altLang="ko-KR" sz="1300" dirty="0" smtClean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  </a:t>
            </a:r>
            <a:r>
              <a:rPr lang="ko-KR" altLang="en-US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최적의 </a:t>
            </a:r>
            <a:r>
              <a:rPr lang="en-US" altLang="ko-KR" sz="13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AI </a:t>
            </a:r>
            <a:r>
              <a:rPr lang="ko-KR" altLang="en-US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학습 모델 선정</a:t>
            </a:r>
            <a:endParaRPr lang="en-US" altLang="ko-KR" sz="1300" dirty="0" smtClean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〮훈련에 이용한 </a:t>
            </a:r>
            <a:r>
              <a:rPr lang="en-US" altLang="ko-KR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AI </a:t>
            </a:r>
            <a:r>
              <a:rPr lang="ko-KR" altLang="en-US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모델 </a:t>
            </a:r>
            <a:r>
              <a:rPr lang="en-US" altLang="ko-KR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r>
              <a:rPr lang="ko-KR" altLang="en-US" sz="1300" dirty="0" err="1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머신러닝</a:t>
            </a:r>
            <a:r>
              <a:rPr lang="ko-KR" altLang="en-US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기반 </a:t>
            </a:r>
            <a:r>
              <a:rPr lang="ko-KR" altLang="en-US" sz="1300" dirty="0" err="1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언어모델</a:t>
            </a:r>
            <a:endParaRPr lang="ko-KR" altLang="en-US" sz="13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graphicFrame>
        <p:nvGraphicFramePr>
          <p:cNvPr id="100" name="표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386792"/>
              </p:ext>
            </p:extLst>
          </p:nvPr>
        </p:nvGraphicFramePr>
        <p:xfrm>
          <a:off x="4558822" y="4526205"/>
          <a:ext cx="4015921" cy="868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9">
                  <a:extLst>
                    <a:ext uri="{9D8B030D-6E8A-4147-A177-3AD203B41FA5}">
                      <a16:colId xmlns:a16="http://schemas.microsoft.com/office/drawing/2014/main" val="3841955944"/>
                    </a:ext>
                  </a:extLst>
                </a:gridCol>
                <a:gridCol w="3071032">
                  <a:extLst>
                    <a:ext uri="{9D8B030D-6E8A-4147-A177-3AD203B41FA5}">
                      <a16:colId xmlns:a16="http://schemas.microsoft.com/office/drawing/2014/main" val="26000856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토큰</a:t>
                      </a:r>
                      <a:endParaRPr lang="ko-KR" altLang="en-US" sz="1300" b="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문법적으로 더 이상 나눌 수 없는 언어 요소</a:t>
                      </a:r>
                      <a:endParaRPr lang="en-US" altLang="ko-KR" sz="1300" dirty="0" smtClean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92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본 연구 적용</a:t>
                      </a:r>
                      <a:endParaRPr lang="en-US" altLang="ko-KR" sz="1300" dirty="0" smtClean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상품명에서 단어를 토큰</a:t>
                      </a:r>
                      <a:r>
                        <a:rPr lang="en-US" altLang="ko-KR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(token)</a:t>
                      </a:r>
                      <a:r>
                        <a:rPr lang="ko-KR" altLang="en-US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단위로 분리</a:t>
                      </a:r>
                      <a:r>
                        <a:rPr lang="en-US" altLang="ko-KR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140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토큰 단위 </a:t>
                      </a:r>
                      <a:endParaRPr lang="en-US" altLang="ko-KR" sz="1300" dirty="0" smtClean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상황에 따라 다르나</a:t>
                      </a:r>
                      <a:r>
                        <a:rPr lang="en-US" altLang="ko-KR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</a:t>
                      </a:r>
                      <a:r>
                        <a:rPr lang="ko-KR" altLang="en-US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보통 의미 있는 단위로</a:t>
                      </a:r>
                      <a:r>
                        <a:rPr lang="ko-KR" altLang="en-US" sz="1300" baseline="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</a:t>
                      </a:r>
                      <a:r>
                        <a:rPr lang="ko-KR" altLang="en-US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정의</a:t>
                      </a:r>
                      <a:endParaRPr lang="en-US" altLang="ko-KR" sz="1300" dirty="0" smtClean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886230"/>
                  </a:ext>
                </a:extLst>
              </a:tr>
            </a:tbl>
          </a:graphicData>
        </a:graphic>
      </p:graphicFrame>
      <p:graphicFrame>
        <p:nvGraphicFramePr>
          <p:cNvPr id="101" name="표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766413"/>
              </p:ext>
            </p:extLst>
          </p:nvPr>
        </p:nvGraphicFramePr>
        <p:xfrm>
          <a:off x="4508003" y="5508695"/>
          <a:ext cx="4003680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4039">
                  <a:extLst>
                    <a:ext uri="{9D8B030D-6E8A-4147-A177-3AD203B41FA5}">
                      <a16:colId xmlns:a16="http://schemas.microsoft.com/office/drawing/2014/main" val="3841955944"/>
                    </a:ext>
                  </a:extLst>
                </a:gridCol>
                <a:gridCol w="3019641">
                  <a:extLst>
                    <a:ext uri="{9D8B030D-6E8A-4147-A177-3AD203B41FA5}">
                      <a16:colId xmlns:a16="http://schemas.microsoft.com/office/drawing/2014/main" val="26000856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Vocab</a:t>
                      </a:r>
                      <a:endParaRPr lang="ko-KR" altLang="en-US" sz="1300" b="0" dirty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 err="1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토큰화를</a:t>
                      </a:r>
                      <a:r>
                        <a:rPr lang="ko-KR" altLang="en-US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 통해 나누어진 토큰들의 집합</a:t>
                      </a:r>
                      <a:endParaRPr lang="en-US" altLang="ko-KR" sz="1300" dirty="0" smtClean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92200"/>
                  </a:ext>
                </a:extLst>
              </a:tr>
              <a:tr h="1671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인덱싱</a:t>
                      </a:r>
                      <a:endParaRPr lang="en-US" altLang="ko-KR" sz="1300" dirty="0" smtClean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Vocab</a:t>
                      </a:r>
                      <a:r>
                        <a:rPr lang="ko-KR" altLang="en-US" sz="1300" dirty="0" smtClean="0">
                          <a:latin typeface="서울남산 장체B" panose="02020603020101020101" pitchFamily="18" charset="-127"/>
                          <a:ea typeface="서울남산 장체B" panose="02020603020101020101" pitchFamily="18" charset="-127"/>
                        </a:rPr>
                        <a:t>내 개별 토큰에 번호를 부여하는 작업</a:t>
                      </a:r>
                      <a:endParaRPr lang="en-US" altLang="ko-KR" sz="1300" dirty="0" smtClean="0">
                        <a:latin typeface="서울남산 장체B" panose="02020603020101020101" pitchFamily="18" charset="-127"/>
                        <a:ea typeface="서울남산 장체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140528"/>
                  </a:ext>
                </a:extLst>
              </a:tr>
            </a:tbl>
          </a:graphicData>
        </a:graphic>
      </p:graphicFrame>
      <p:cxnSp>
        <p:nvCxnSpPr>
          <p:cNvPr id="113" name="직선 연결선 112"/>
          <p:cNvCxnSpPr/>
          <p:nvPr/>
        </p:nvCxnSpPr>
        <p:spPr>
          <a:xfrm>
            <a:off x="4597203" y="4812220"/>
            <a:ext cx="1079210" cy="981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4597203" y="5090696"/>
            <a:ext cx="1079210" cy="981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4577487" y="5794759"/>
            <a:ext cx="1079210" cy="981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대각선 방향의 모서리가 둥근 사각형 119"/>
          <p:cNvSpPr/>
          <p:nvPr/>
        </p:nvSpPr>
        <p:spPr>
          <a:xfrm>
            <a:off x="9305092" y="4087790"/>
            <a:ext cx="2652713" cy="1911823"/>
          </a:xfrm>
          <a:prstGeom prst="round2Diag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〮 </a:t>
            </a:r>
            <a:r>
              <a:rPr lang="ko-KR" altLang="en-US" sz="1300" dirty="0" err="1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검증데이터</a:t>
            </a:r>
            <a:r>
              <a:rPr lang="ko-KR" altLang="en-US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준비</a:t>
            </a:r>
            <a:endParaRPr lang="en-US" altLang="ko-KR" sz="13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〮 </a:t>
            </a:r>
            <a:r>
              <a:rPr lang="ko-KR" altLang="en-US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최적 </a:t>
            </a:r>
            <a:r>
              <a:rPr lang="en-US" altLang="ko-KR" sz="13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AI </a:t>
            </a:r>
            <a:r>
              <a:rPr lang="ko-KR" altLang="en-US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학습 모델</a:t>
            </a:r>
            <a:r>
              <a:rPr lang="en-US" altLang="ko-KR" sz="13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적용</a:t>
            </a:r>
            <a:endParaRPr lang="en-US" altLang="ko-KR" sz="13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〮 </a:t>
            </a:r>
            <a:r>
              <a:rPr lang="ko-KR" altLang="en-US" sz="1300" dirty="0" err="1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검증데이터</a:t>
            </a:r>
            <a:r>
              <a:rPr lang="ko-KR" altLang="en-US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상의 </a:t>
            </a:r>
            <a:r>
              <a:rPr lang="ko-KR" altLang="en-US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상품명에 대하여 </a:t>
            </a:r>
            <a:endParaRPr lang="en-US" altLang="ko-KR" sz="1300" dirty="0" smtClean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   </a:t>
            </a:r>
            <a:r>
              <a:rPr lang="ko-KR" altLang="en-US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품목명 예측</a:t>
            </a:r>
            <a:endParaRPr lang="en-US" altLang="ko-KR" sz="1300" dirty="0" smtClean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〮 </a:t>
            </a:r>
            <a:r>
              <a:rPr lang="ko-KR" altLang="en-US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정확도 </a:t>
            </a:r>
            <a:r>
              <a:rPr lang="en-US" altLang="ko-KR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</a:t>
            </a:r>
            <a:r>
              <a:rPr lang="ko-KR" altLang="en-US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endParaRPr lang="en-US" altLang="ko-KR" sz="1300" dirty="0" smtClean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  - </a:t>
            </a:r>
            <a:r>
              <a:rPr lang="ko-KR" altLang="en-US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영어</a:t>
            </a:r>
            <a:r>
              <a:rPr lang="en-US" altLang="ko-KR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숫자 포함 약 </a:t>
            </a:r>
            <a:r>
              <a:rPr lang="en-US" altLang="ko-KR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99%</a:t>
            </a:r>
          </a:p>
          <a:p>
            <a:pPr>
              <a:lnSpc>
                <a:spcPct val="130000"/>
              </a:lnSpc>
            </a:pPr>
            <a:r>
              <a:rPr lang="en-US" altLang="ko-KR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   - </a:t>
            </a:r>
            <a:r>
              <a:rPr lang="ko-KR" altLang="en-US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영어</a:t>
            </a:r>
            <a:r>
              <a:rPr lang="en-US" altLang="ko-KR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숫자 </a:t>
            </a:r>
            <a:r>
              <a:rPr lang="ko-KR" altLang="en-US" sz="1300" dirty="0" err="1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불포함</a:t>
            </a:r>
            <a:r>
              <a:rPr lang="ko-KR" altLang="en-US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약 </a:t>
            </a:r>
            <a:r>
              <a:rPr lang="en-US" altLang="ko-KR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93%         </a:t>
            </a:r>
          </a:p>
          <a:p>
            <a:pPr>
              <a:lnSpc>
                <a:spcPct val="1300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    (13,200</a:t>
            </a:r>
            <a:r>
              <a:rPr lang="ko-KR" altLang="en-US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개 중 </a:t>
            </a:r>
            <a:r>
              <a:rPr lang="en-US" altLang="ko-KR" sz="13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8</a:t>
            </a:r>
            <a:r>
              <a:rPr lang="en-US" altLang="ko-KR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3</a:t>
            </a:r>
            <a:r>
              <a:rPr lang="ko-KR" altLang="en-US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개 틀림</a:t>
            </a:r>
            <a:r>
              <a:rPr lang="en-US" altLang="ko-KR" sz="13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  <a:endParaRPr lang="en-US" altLang="ko-KR" sz="13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6888753" y="2425380"/>
            <a:ext cx="4690334" cy="145526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/>
          <p:cNvSpPr txBox="1"/>
          <p:nvPr/>
        </p:nvSpPr>
        <p:spPr>
          <a:xfrm>
            <a:off x="9700002" y="2363049"/>
            <a:ext cx="2296117" cy="584775"/>
          </a:xfrm>
          <a:prstGeom prst="rect">
            <a:avLst/>
          </a:prstGeom>
          <a:solidFill>
            <a:srgbClr val="FCE34A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머신러닝</a:t>
            </a:r>
            <a:r>
              <a:rPr lang="en-US" altLang="ko-KR" sz="16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(Machine </a:t>
            </a:r>
            <a:r>
              <a:rPr lang="en-US" altLang="ko-KR" sz="1600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learning) </a:t>
            </a:r>
            <a:endParaRPr lang="en-US" altLang="ko-KR" sz="1600" dirty="0" smtClean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프로세스</a:t>
            </a:r>
            <a:endParaRPr lang="ko-KR" altLang="en-US" sz="16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558822" y="6183408"/>
            <a:ext cx="48568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*</a:t>
            </a:r>
            <a:r>
              <a:rPr lang="ko-KR" altLang="en-US" sz="105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대용량 </a:t>
            </a:r>
            <a:r>
              <a:rPr lang="ko-KR" altLang="en-US" sz="105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코퍼스</a:t>
            </a:r>
            <a:r>
              <a:rPr lang="en-US" altLang="ko-KR" sz="105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(corpus, </a:t>
            </a:r>
            <a:r>
              <a:rPr lang="ko-KR" altLang="en-US" sz="105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말뭉치</a:t>
            </a:r>
            <a:r>
              <a:rPr lang="en-US" altLang="ko-KR" sz="105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  <a:r>
              <a:rPr lang="ko-KR" altLang="en-US" sz="105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에서 토큰</a:t>
            </a:r>
            <a:r>
              <a:rPr lang="en-US" altLang="ko-KR" sz="105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(token</a:t>
            </a:r>
            <a:r>
              <a:rPr lang="en-US" altLang="ko-KR" sz="105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  <a:r>
              <a:rPr lang="ko-KR" altLang="en-US" sz="105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이라 불리는 </a:t>
            </a:r>
            <a:r>
              <a:rPr lang="ko-KR" altLang="en-US" sz="105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단위로 나누는 작업</a:t>
            </a:r>
            <a:endParaRPr lang="ko-KR" altLang="en-US" sz="105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D9D4A-A6D9-4423-A592-02F3F6B36A60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28605" y="251460"/>
            <a:ext cx="502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[ </a:t>
            </a:r>
            <a:r>
              <a:rPr lang="ko-KR" altLang="en-US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참고 </a:t>
            </a:r>
            <a:r>
              <a:rPr lang="en-US" altLang="ko-KR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] AI </a:t>
            </a:r>
            <a:r>
              <a:rPr lang="ko-KR" altLang="en-US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활용 마스크</a:t>
            </a:r>
            <a:r>
              <a:rPr lang="en-US" altLang="ko-KR" sz="1400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</a:t>
            </a:r>
            <a:r>
              <a:rPr lang="ko-KR" altLang="en-US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온라인</a:t>
            </a:r>
            <a:r>
              <a:rPr lang="ko-KR" altLang="en-US" sz="1400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</a:t>
            </a:r>
            <a:r>
              <a:rPr lang="ko-KR" altLang="en-US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데이터 정제 모델 구축 </a:t>
            </a:r>
            <a:endParaRPr lang="ko-KR" altLang="en-US" sz="14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33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8205025" y="2070113"/>
            <a:ext cx="1304735" cy="199751"/>
          </a:xfrm>
          <a:prstGeom prst="rect">
            <a:avLst/>
          </a:prstGeom>
          <a:solidFill>
            <a:srgbClr val="FCE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4" b="-784"/>
          <a:stretch/>
        </p:blipFill>
        <p:spPr bwMode="auto">
          <a:xfrm>
            <a:off x="415008" y="1696598"/>
            <a:ext cx="6869050" cy="4698878"/>
          </a:xfrm>
          <a:prstGeom prst="rect">
            <a:avLst/>
          </a:prstGeom>
          <a:noFill/>
          <a:ln w="63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86" r="5962"/>
          <a:stretch/>
        </p:blipFill>
        <p:spPr bwMode="auto">
          <a:xfrm>
            <a:off x="5682133" y="3679558"/>
            <a:ext cx="6167233" cy="29180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</p:pic>
      <p:sp>
        <p:nvSpPr>
          <p:cNvPr id="22" name="직사각형 21"/>
          <p:cNvSpPr/>
          <p:nvPr/>
        </p:nvSpPr>
        <p:spPr>
          <a:xfrm>
            <a:off x="3187096" y="1231761"/>
            <a:ext cx="5920626" cy="605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625516" y="859020"/>
            <a:ext cx="7043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AI </a:t>
            </a:r>
            <a:r>
              <a:rPr lang="ko-KR" altLang="en-US" sz="20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학습 모델 적용 및 결과 도출</a:t>
            </a:r>
            <a:r>
              <a:rPr lang="en-US" altLang="ko-KR" sz="2000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-</a:t>
            </a:r>
            <a:r>
              <a:rPr lang="ko-KR" altLang="en-US" sz="20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마스크 예측 정확도 약 </a:t>
            </a:r>
            <a:r>
              <a:rPr lang="en-US" altLang="ko-KR" sz="20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93% </a:t>
            </a:r>
            <a:endParaRPr lang="ko-KR" altLang="en-US" sz="20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58684" y="1741069"/>
            <a:ext cx="4621236" cy="173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〮마스크 데이터의 상품명</a:t>
            </a:r>
            <a:r>
              <a:rPr lang="en-US" altLang="ko-KR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텍스트</a:t>
            </a:r>
            <a:r>
              <a:rPr lang="en-US" altLang="ko-KR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을 읽어</a:t>
            </a:r>
            <a:r>
              <a:rPr lang="en-US" altLang="ko-KR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KF94/KF80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를</a:t>
            </a:r>
            <a:r>
              <a:rPr lang="en-US" altLang="ko-KR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  예측하는</a:t>
            </a:r>
            <a:r>
              <a:rPr lang="en-US" altLang="ko-KR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400" dirty="0" err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머신러닝</a:t>
            </a:r>
            <a:r>
              <a:rPr lang="en-US" altLang="ko-KR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(ML)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모델 구축</a:t>
            </a:r>
            <a:endParaRPr lang="en-US" altLang="ko-KR" sz="14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5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〮</a:t>
            </a:r>
            <a:r>
              <a:rPr lang="ko-KR" altLang="en-US" sz="1400" dirty="0" smtClean="0">
                <a:solidFill>
                  <a:srgbClr val="0000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성능테스트 </a:t>
            </a:r>
            <a:r>
              <a:rPr lang="en-US" altLang="ko-KR" sz="1400" dirty="0" smtClean="0">
                <a:solidFill>
                  <a:srgbClr val="0000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r>
              <a:rPr lang="ko-KR" altLang="en-US" sz="1400" dirty="0" smtClean="0">
                <a:solidFill>
                  <a:srgbClr val="0000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상품명에 포함된 영어와 숫자를 지운 채</a:t>
            </a:r>
            <a:r>
              <a:rPr lang="en-US" altLang="ko-KR" sz="1400" dirty="0" smtClean="0">
                <a:solidFill>
                  <a:srgbClr val="0000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*</a:t>
            </a:r>
            <a:r>
              <a:rPr lang="ko-KR" altLang="en-US" sz="1400" dirty="0" smtClean="0">
                <a:solidFill>
                  <a:srgbClr val="0000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분류</a:t>
            </a:r>
            <a:endParaRPr lang="en-US" altLang="ko-KR" sz="1400" dirty="0" smtClean="0">
              <a:solidFill>
                <a:srgbClr val="0000FF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rgbClr val="0000FF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                   </a:t>
            </a:r>
            <a:r>
              <a:rPr lang="en-US" altLang="ko-KR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*</a:t>
            </a:r>
            <a:r>
              <a:rPr lang="ko-KR" altLang="en-US" sz="11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영어</a:t>
            </a:r>
            <a:r>
              <a:rPr lang="en-US" altLang="ko-KR" sz="11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-</a:t>
            </a:r>
            <a:r>
              <a:rPr lang="ko-KR" altLang="en-US" sz="11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숫자 포함 성능 </a:t>
            </a:r>
            <a:r>
              <a:rPr lang="en-US" altLang="ko-KR" sz="11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99%</a:t>
            </a:r>
            <a:endParaRPr lang="en-US" altLang="ko-KR" sz="5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〮예측이 틀린 상품명은 따로 추출해 사용자가 직접 정답을 </a:t>
            </a:r>
            <a:endParaRPr lang="en-US" altLang="ko-KR" sz="14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 </a:t>
            </a:r>
            <a:r>
              <a:rPr lang="ko-KR" altLang="en-US" sz="1400" dirty="0" err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레이블링한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후 모델 </a:t>
            </a:r>
            <a:r>
              <a:rPr lang="ko-KR" altLang="en-US" sz="1400" dirty="0" err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재학습</a:t>
            </a:r>
            <a:r>
              <a:rPr lang="ko-KR" altLang="en-US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필요</a:t>
            </a:r>
            <a:endParaRPr lang="en-US" altLang="ko-KR" sz="14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83260" y="1970774"/>
            <a:ext cx="1002535" cy="2094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 설명선 28"/>
          <p:cNvSpPr/>
          <p:nvPr/>
        </p:nvSpPr>
        <p:spPr>
          <a:xfrm>
            <a:off x="2220985" y="1898179"/>
            <a:ext cx="1610335" cy="477788"/>
          </a:xfrm>
          <a:prstGeom prst="wedgeRectCallout">
            <a:avLst>
              <a:gd name="adj1" fmla="val -70455"/>
              <a:gd name="adj2" fmla="val -14660"/>
            </a:avLst>
          </a:prstGeom>
          <a:solidFill>
            <a:srgbClr val="FCE34A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예측 정확도 약 </a:t>
            </a:r>
            <a:r>
              <a:rPr lang="en-US" altLang="ko-KR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93%</a:t>
            </a:r>
            <a:endParaRPr lang="ko-KR" altLang="en-US" sz="14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084261" y="5855850"/>
            <a:ext cx="1528626" cy="1865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 설명선 32"/>
          <p:cNvSpPr/>
          <p:nvPr/>
        </p:nvSpPr>
        <p:spPr>
          <a:xfrm>
            <a:off x="7967270" y="5770422"/>
            <a:ext cx="2728998" cy="477788"/>
          </a:xfrm>
          <a:prstGeom prst="wedgeRectCallout">
            <a:avLst>
              <a:gd name="adj1" fmla="val -62147"/>
              <a:gd name="adj2" fmla="val -12354"/>
            </a:avLst>
          </a:prstGeom>
          <a:solidFill>
            <a:srgbClr val="FCE34A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전체 상품 </a:t>
            </a:r>
            <a:r>
              <a:rPr lang="en-US" altLang="ko-KR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1320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개 중 </a:t>
            </a:r>
            <a:r>
              <a:rPr lang="en-US" altLang="ko-KR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83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개 예측 </a:t>
            </a:r>
            <a:r>
              <a:rPr lang="ko-KR" altLang="en-US" sz="1400" dirty="0" err="1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틀립</a:t>
            </a:r>
            <a:endParaRPr lang="ko-KR" altLang="en-US" sz="14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37688" y="6492875"/>
            <a:ext cx="2743200" cy="365125"/>
          </a:xfrm>
        </p:spPr>
        <p:txBody>
          <a:bodyPr/>
          <a:lstStyle/>
          <a:p>
            <a:fld id="{17BD9D4A-A6D9-4423-A592-02F3F6B36A60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8605" y="251460"/>
            <a:ext cx="502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[ </a:t>
            </a:r>
            <a:r>
              <a:rPr lang="ko-KR" altLang="en-US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참고 </a:t>
            </a:r>
            <a:r>
              <a:rPr lang="en-US" altLang="ko-KR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] AI </a:t>
            </a:r>
            <a:r>
              <a:rPr lang="ko-KR" altLang="en-US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활용 마스크</a:t>
            </a:r>
            <a:r>
              <a:rPr lang="en-US" altLang="ko-KR" sz="1400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</a:t>
            </a:r>
            <a:r>
              <a:rPr lang="ko-KR" altLang="en-US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온라인</a:t>
            </a:r>
            <a:r>
              <a:rPr lang="ko-KR" altLang="en-US" sz="1400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</a:t>
            </a:r>
            <a:r>
              <a:rPr lang="ko-KR" altLang="en-US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데이터 정제 모델 구축 </a:t>
            </a:r>
            <a:endParaRPr lang="ko-KR" altLang="en-US" sz="14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12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88194" y="3647855"/>
            <a:ext cx="3465156" cy="859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768553" y="2816858"/>
            <a:ext cx="2654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800" smtClean="0">
                <a:solidFill>
                  <a:srgbClr val="00206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감사합니다</a:t>
            </a:r>
            <a:endParaRPr lang="ko-KR" altLang="en-US" sz="7200" dirty="0">
              <a:solidFill>
                <a:srgbClr val="002060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D9D4A-A6D9-4423-A592-02F3F6B36A60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740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3689180" y="1713886"/>
            <a:ext cx="294826" cy="29482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793217" y="1754982"/>
            <a:ext cx="308224" cy="30822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02060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1</a:t>
            </a:r>
            <a:endParaRPr lang="ko-KR" altLang="en-US" b="1" dirty="0">
              <a:solidFill>
                <a:srgbClr val="002060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693583" y="2416380"/>
            <a:ext cx="294826" cy="29482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797620" y="2457476"/>
            <a:ext cx="308224" cy="30822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2</a:t>
            </a:r>
            <a:endParaRPr lang="ko-KR" altLang="en-US" b="1" dirty="0">
              <a:solidFill>
                <a:srgbClr val="002060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697986" y="3132847"/>
            <a:ext cx="294826" cy="29482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802023" y="3173943"/>
            <a:ext cx="308224" cy="30822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3</a:t>
            </a:r>
            <a:endParaRPr lang="ko-KR" altLang="en-US" b="1" dirty="0">
              <a:solidFill>
                <a:srgbClr val="002060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693220" y="3835676"/>
            <a:ext cx="294826" cy="29482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797257" y="3876772"/>
            <a:ext cx="308224" cy="30822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4</a:t>
            </a:r>
            <a:endParaRPr lang="ko-KR" altLang="en-US" b="1" dirty="0">
              <a:solidFill>
                <a:srgbClr val="002060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20" y="4545751"/>
            <a:ext cx="294826" cy="29482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797257" y="4586847"/>
            <a:ext cx="308224" cy="30822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5</a:t>
            </a:r>
            <a:endParaRPr lang="ko-KR" altLang="en-US" b="1" dirty="0">
              <a:solidFill>
                <a:srgbClr val="002060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42120" y="6492875"/>
            <a:ext cx="2743200" cy="365125"/>
          </a:xfrm>
        </p:spPr>
        <p:txBody>
          <a:bodyPr/>
          <a:lstStyle/>
          <a:p>
            <a:fld id="{17BD9D4A-A6D9-4423-A592-02F3F6B36A60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617199" y="5325088"/>
            <a:ext cx="43826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[</a:t>
            </a:r>
            <a:r>
              <a:rPr lang="ko-KR" altLang="en-US" sz="16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참고</a:t>
            </a:r>
            <a:r>
              <a:rPr lang="en-US" altLang="ko-KR" sz="16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] AI </a:t>
            </a:r>
            <a:r>
              <a:rPr lang="ko-KR" altLang="en-US" sz="16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활용 마스크 온라인 데이터 </a:t>
            </a:r>
            <a:r>
              <a:rPr lang="ko-KR" altLang="en-US" sz="1600" dirty="0" err="1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정제모델</a:t>
            </a:r>
            <a:r>
              <a:rPr lang="ko-KR" altLang="en-US" sz="16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구축</a:t>
            </a:r>
            <a:endParaRPr lang="en-US" altLang="ko-KR" sz="20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266486" y="1468736"/>
            <a:ext cx="23599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 smtClean="0">
                <a:solidFill>
                  <a:srgbClr val="00206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추진배경 </a:t>
            </a:r>
            <a:r>
              <a:rPr lang="en-US" altLang="ko-KR" sz="2000" dirty="0" smtClean="0">
                <a:solidFill>
                  <a:srgbClr val="00206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: </a:t>
            </a:r>
            <a:r>
              <a:rPr lang="ko-KR" altLang="en-US" sz="2000" dirty="0" smtClean="0">
                <a:solidFill>
                  <a:srgbClr val="00206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마스크 대란</a:t>
            </a:r>
            <a:endParaRPr lang="en-US" altLang="ko-KR" sz="2000" dirty="0">
              <a:solidFill>
                <a:srgbClr val="002060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66486" y="2207931"/>
            <a:ext cx="5681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 err="1" smtClean="0">
                <a:solidFill>
                  <a:srgbClr val="00206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추진개요</a:t>
            </a:r>
            <a:r>
              <a:rPr lang="ko-KR" altLang="en-US" sz="2000" dirty="0" smtClean="0">
                <a:solidFill>
                  <a:srgbClr val="00206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rgbClr val="00206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: </a:t>
            </a:r>
            <a:r>
              <a:rPr lang="ko-KR" altLang="en-US" sz="2000" dirty="0" smtClean="0">
                <a:solidFill>
                  <a:srgbClr val="00206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마스크 수급 안정을 위한 범정부 협력 체계 구축</a:t>
            </a:r>
            <a:endParaRPr lang="en-US" altLang="ko-KR" sz="2000" dirty="0">
              <a:solidFill>
                <a:srgbClr val="002060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93870" y="2900588"/>
            <a:ext cx="45704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 smtClean="0">
                <a:solidFill>
                  <a:srgbClr val="00206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추진내용 </a:t>
            </a:r>
            <a:r>
              <a:rPr lang="en-US" altLang="ko-KR" sz="2000" dirty="0" smtClean="0">
                <a:solidFill>
                  <a:srgbClr val="00206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: AI </a:t>
            </a:r>
            <a:r>
              <a:rPr lang="ko-KR" altLang="en-US" sz="2000" dirty="0" smtClean="0">
                <a:solidFill>
                  <a:srgbClr val="00206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활용 온라인 일일가격조사 실시</a:t>
            </a:r>
            <a:r>
              <a:rPr lang="en-US" altLang="ko-KR" sz="2000" dirty="0" smtClean="0">
                <a:solidFill>
                  <a:srgbClr val="00206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</a:t>
            </a:r>
            <a:endParaRPr lang="en-US" altLang="ko-KR" sz="2000" dirty="0">
              <a:solidFill>
                <a:srgbClr val="002060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09518" y="3825320"/>
            <a:ext cx="34772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rgbClr val="00206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추진성과 </a:t>
            </a:r>
            <a:r>
              <a:rPr lang="en-US" altLang="ko-KR" sz="2000" dirty="0" smtClean="0">
                <a:solidFill>
                  <a:srgbClr val="00206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: </a:t>
            </a:r>
            <a:r>
              <a:rPr lang="ko-KR" altLang="en-US" sz="2000" dirty="0" smtClean="0">
                <a:solidFill>
                  <a:srgbClr val="00206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마스크 수급 안정 달성</a:t>
            </a:r>
            <a:r>
              <a:rPr lang="en-US" altLang="ko-KR" sz="2000" dirty="0" smtClean="0">
                <a:solidFill>
                  <a:srgbClr val="00206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</a:t>
            </a:r>
            <a:endParaRPr lang="ko-KR" altLang="en-US" sz="2000" dirty="0"/>
          </a:p>
        </p:txBody>
      </p:sp>
      <p:sp>
        <p:nvSpPr>
          <p:cNvPr id="11" name="직사각형 10"/>
          <p:cNvSpPr/>
          <p:nvPr/>
        </p:nvSpPr>
        <p:spPr>
          <a:xfrm>
            <a:off x="4270432" y="4314455"/>
            <a:ext cx="52517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 smtClean="0">
                <a:solidFill>
                  <a:srgbClr val="00206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활용방안 </a:t>
            </a:r>
            <a:r>
              <a:rPr lang="en-US" altLang="ko-KR" sz="2000" dirty="0" smtClean="0">
                <a:solidFill>
                  <a:srgbClr val="00206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: AI </a:t>
            </a:r>
            <a:r>
              <a:rPr lang="ko-KR" altLang="en-US" sz="2000" dirty="0" smtClean="0">
                <a:solidFill>
                  <a:srgbClr val="00206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모형 </a:t>
            </a:r>
            <a:r>
              <a:rPr lang="ko-KR" altLang="en-US" sz="2000" dirty="0">
                <a:solidFill>
                  <a:srgbClr val="00206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적</a:t>
            </a:r>
            <a:r>
              <a:rPr lang="ko-KR" altLang="en-US" sz="2000" dirty="0" smtClean="0">
                <a:solidFill>
                  <a:srgbClr val="00206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용 텍스트 빅데이터 활용 확산</a:t>
            </a:r>
            <a:r>
              <a:rPr lang="en-US" altLang="ko-KR" sz="2000" dirty="0" smtClean="0">
                <a:solidFill>
                  <a:srgbClr val="00206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  </a:t>
            </a:r>
            <a:endParaRPr lang="en-US" altLang="ko-KR" sz="2000" dirty="0">
              <a:solidFill>
                <a:srgbClr val="002060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1" y="708346"/>
            <a:ext cx="860613" cy="616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0606" y="545406"/>
            <a:ext cx="1095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solidFill>
                  <a:srgbClr val="00206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목차</a:t>
            </a:r>
            <a:endParaRPr lang="en-US" altLang="ko-KR" sz="3600" dirty="0" smtClean="0">
              <a:solidFill>
                <a:srgbClr val="002060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89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216387" y="806745"/>
            <a:ext cx="1184537" cy="318382"/>
          </a:xfrm>
          <a:prstGeom prst="rect">
            <a:avLst/>
          </a:prstGeom>
          <a:solidFill>
            <a:srgbClr val="FCE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776004" y="1442229"/>
            <a:ext cx="4712013" cy="631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6822561" y="2071868"/>
            <a:ext cx="4721740" cy="4418835"/>
          </a:xfrm>
          <a:prstGeom prst="roundRect">
            <a:avLst>
              <a:gd name="adj" fmla="val 3258"/>
            </a:avLst>
          </a:prstGeom>
          <a:solidFill>
            <a:schemeClr val="bg1"/>
          </a:solidFill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7121344" y="1873891"/>
            <a:ext cx="4124174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약국</a:t>
            </a:r>
            <a:r>
              <a:rPr lang="en-US" altLang="ko-KR" sz="1400" dirty="0" smtClean="0">
                <a:solidFill>
                  <a:schemeClr val="bg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대형마트</a:t>
            </a:r>
            <a:r>
              <a:rPr lang="en-US" altLang="ko-KR" sz="1400" dirty="0" smtClean="0">
                <a:solidFill>
                  <a:schemeClr val="bg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편의점 등 마스크 판매처의 품절 알림</a:t>
            </a:r>
            <a:endParaRPr lang="ko-KR" altLang="en-US" sz="1400" dirty="0">
              <a:solidFill>
                <a:schemeClr val="bg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17219" y="2071868"/>
            <a:ext cx="5833146" cy="4418835"/>
          </a:xfrm>
          <a:prstGeom prst="roundRect">
            <a:avLst>
              <a:gd name="adj" fmla="val 3571"/>
            </a:avLst>
          </a:prstGeom>
          <a:solidFill>
            <a:schemeClr val="bg1"/>
          </a:solidFill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 rot="195938">
            <a:off x="1026455" y="2366777"/>
            <a:ext cx="4108478" cy="856101"/>
            <a:chOff x="509087" y="853183"/>
            <a:chExt cx="4694840" cy="982247"/>
          </a:xfrm>
        </p:grpSpPr>
        <p:sp>
          <p:nvSpPr>
            <p:cNvPr id="26" name="직사각형 25"/>
            <p:cNvSpPr/>
            <p:nvPr/>
          </p:nvSpPr>
          <p:spPr>
            <a:xfrm rot="21413147">
              <a:off x="509087" y="853183"/>
              <a:ext cx="4694840" cy="982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 rot="21387730">
              <a:off x="621902" y="953490"/>
              <a:ext cx="4434825" cy="841445"/>
              <a:chOff x="316189" y="2101645"/>
              <a:chExt cx="4836221" cy="981751"/>
            </a:xfrm>
            <a:effectLst/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3"/>
              <a:srcRect b="79170"/>
              <a:stretch/>
            </p:blipFill>
            <p:spPr>
              <a:xfrm>
                <a:off x="316189" y="2309417"/>
                <a:ext cx="4836221" cy="773979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189" y="2101645"/>
                <a:ext cx="751756" cy="207772"/>
              </a:xfrm>
              <a:prstGeom prst="rect">
                <a:avLst/>
              </a:prstGeom>
            </p:spPr>
          </p:pic>
        </p:grpSp>
      </p:grpSp>
      <p:pic>
        <p:nvPicPr>
          <p:cNvPr id="13" name="Picture 6" descr="MEDI:GATE NEWS : 질본 일반인 마스크 착용 불필요...의료진이 환자를 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" t="7383" r="9417" b="7707"/>
          <a:stretch/>
        </p:blipFill>
        <p:spPr bwMode="auto">
          <a:xfrm>
            <a:off x="7390122" y="2310044"/>
            <a:ext cx="3649202" cy="193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마스크 구매 5부제 시행 하루 앞둔 휴일···&quot;마스크 품절&quot;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5" t="12842" r="-170" b="9073"/>
          <a:stretch/>
        </p:blipFill>
        <p:spPr bwMode="auto">
          <a:xfrm>
            <a:off x="7390122" y="4336932"/>
            <a:ext cx="1698883" cy="20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출근길 약국선 &quot;입고前&quot;…입고후 10분후엔 &quot;매진&quot; - 매일경제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8" t="6554" r="33891"/>
          <a:stretch/>
        </p:blipFill>
        <p:spPr bwMode="auto">
          <a:xfrm>
            <a:off x="9214723" y="4336931"/>
            <a:ext cx="1824601" cy="20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446770" y="416224"/>
            <a:ext cx="265762" cy="2657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827825" y="368572"/>
            <a:ext cx="241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2060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추진배경</a:t>
            </a:r>
            <a:endParaRPr lang="en-US" altLang="ko-KR" dirty="0">
              <a:solidFill>
                <a:srgbClr val="002060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  <a:p>
            <a:endParaRPr lang="ko-KR" altLang="en-US" dirty="0">
              <a:solidFill>
                <a:srgbClr val="002060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48683" y="1882838"/>
            <a:ext cx="3770219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마스크 부족 및 가격 폭등</a:t>
            </a:r>
            <a:endParaRPr lang="ko-KR" altLang="en-US" sz="1400" dirty="0">
              <a:solidFill>
                <a:schemeClr val="bg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15723" y="750857"/>
            <a:ext cx="541394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코로나</a:t>
            </a:r>
            <a:r>
              <a:rPr lang="en-US" altLang="ko-KR" sz="20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19 </a:t>
            </a:r>
            <a:r>
              <a:rPr lang="ko-KR" altLang="en-US" sz="20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확산으로 마스크 대란 발생</a:t>
            </a:r>
            <a:endParaRPr lang="en-US" altLang="ko-KR" sz="2000" dirty="0" smtClean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- 20.02.23</a:t>
            </a:r>
            <a:r>
              <a:rPr lang="en-US" altLang="ko-KR" sz="16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.~20.02.29. </a:t>
            </a:r>
            <a:r>
              <a:rPr lang="ko-KR" altLang="en-US" sz="16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네이버뉴스</a:t>
            </a:r>
            <a:r>
              <a:rPr lang="ko-KR" altLang="en-US" sz="16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6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‘</a:t>
            </a:r>
            <a:r>
              <a:rPr lang="ko-KR" altLang="en-US" sz="16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마스크</a:t>
            </a:r>
            <a:r>
              <a:rPr lang="en-US" altLang="ko-KR" sz="16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’ </a:t>
            </a:r>
            <a:r>
              <a:rPr lang="ko-KR" altLang="en-US" sz="16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조회 결과 </a:t>
            </a:r>
            <a:r>
              <a:rPr lang="ko-KR" altLang="en-US" sz="16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중 </a:t>
            </a:r>
            <a:r>
              <a:rPr lang="en-US" altLang="ko-KR" sz="16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-</a:t>
            </a:r>
            <a:endParaRPr lang="ko-KR" altLang="en-US" sz="16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29094" y="5498930"/>
            <a:ext cx="508219" cy="196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/>
          <a:srcRect t="11738" r="3181" b="18230"/>
          <a:stretch/>
        </p:blipFill>
        <p:spPr>
          <a:xfrm>
            <a:off x="827825" y="3955359"/>
            <a:ext cx="3996065" cy="6062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9" name="그룹 28"/>
          <p:cNvGrpSpPr/>
          <p:nvPr/>
        </p:nvGrpSpPr>
        <p:grpSpPr>
          <a:xfrm rot="220545">
            <a:off x="1676924" y="3113498"/>
            <a:ext cx="4635483" cy="957675"/>
            <a:chOff x="776945" y="2639264"/>
            <a:chExt cx="5082451" cy="1224025"/>
          </a:xfrm>
        </p:grpSpPr>
        <p:sp>
          <p:nvSpPr>
            <p:cNvPr id="28" name="직사각형 27"/>
            <p:cNvSpPr/>
            <p:nvPr/>
          </p:nvSpPr>
          <p:spPr>
            <a:xfrm rot="21364378">
              <a:off x="776945" y="2639264"/>
              <a:ext cx="5082451" cy="1181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386271">
              <a:off x="844391" y="2725514"/>
              <a:ext cx="4938916" cy="85268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386271">
              <a:off x="778459" y="2800906"/>
              <a:ext cx="751008" cy="28230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386271">
              <a:off x="871688" y="3390855"/>
              <a:ext cx="2576373" cy="472434"/>
            </a:xfrm>
            <a:prstGeom prst="rect">
              <a:avLst/>
            </a:prstGeom>
          </p:spPr>
        </p:pic>
      </p:grpSp>
      <p:pic>
        <p:nvPicPr>
          <p:cNvPr id="56" name="Picture 6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24" r="1181"/>
          <a:stretch/>
        </p:blipFill>
        <p:spPr bwMode="auto">
          <a:xfrm>
            <a:off x="855522" y="5396947"/>
            <a:ext cx="5120399" cy="82810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082" y="5480571"/>
            <a:ext cx="774191" cy="211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240117" y="5994442"/>
            <a:ext cx="39096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4"/>
          <a:srcRect t="7110"/>
          <a:stretch/>
        </p:blipFill>
        <p:spPr>
          <a:xfrm>
            <a:off x="1995347" y="4629491"/>
            <a:ext cx="4127350" cy="7984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D9D4A-A6D9-4423-A592-02F3F6B36A60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95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07075" y="1837561"/>
            <a:ext cx="1195634" cy="207492"/>
          </a:xfrm>
          <a:prstGeom prst="rect">
            <a:avLst/>
          </a:prstGeom>
          <a:solidFill>
            <a:srgbClr val="FCE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103737" y="6395411"/>
            <a:ext cx="1707931" cy="425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4585" y="2846884"/>
            <a:ext cx="5189422" cy="965294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lnSpc>
                <a:spcPct val="11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맑은 고딕" panose="020B0503020000020004" pitchFamily="50" charset="-127"/>
              </a:rPr>
              <a:t>〮 </a:t>
            </a:r>
            <a:r>
              <a:rPr lang="ko-KR" altLang="en-US" sz="1400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kern="0" dirty="0" smtClean="0">
                <a:solidFill>
                  <a:schemeClr val="tx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분석대상 </a:t>
            </a:r>
            <a:r>
              <a:rPr lang="en-US" altLang="ko-KR" sz="1400" kern="0" dirty="0">
                <a:solidFill>
                  <a:schemeClr val="tx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r>
              <a:rPr lang="ko-KR" altLang="en-US" sz="1400" kern="0" dirty="0" err="1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네이버뉴스</a:t>
            </a:r>
            <a:r>
              <a:rPr lang="ko-KR" altLang="en-US" sz="1400" kern="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속보 </a:t>
            </a:r>
            <a:r>
              <a:rPr lang="ko-KR" altLang="en-US" sz="1400" kern="0" dirty="0" err="1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경제∙</a:t>
            </a:r>
            <a:r>
              <a:rPr lang="ko-KR" altLang="en-US" sz="1400" dirty="0" err="1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사회면</a:t>
            </a:r>
            <a:r>
              <a:rPr lang="ko-KR" altLang="en-US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기사</a:t>
            </a:r>
            <a:r>
              <a:rPr lang="en-US" altLang="ko-KR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</a:t>
            </a:r>
            <a:r>
              <a:rPr lang="en-US" altLang="ko-KR" sz="1400" kern="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400" kern="0" dirty="0" err="1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네이버쇼핑</a:t>
            </a:r>
            <a:r>
              <a:rPr lang="ko-KR" altLang="en-US" sz="1400" kern="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온라인 </a:t>
            </a:r>
            <a:r>
              <a:rPr lang="ko-KR" altLang="en-US" sz="1400" kern="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가격 등</a:t>
            </a:r>
            <a:endParaRPr lang="en-US" altLang="ko-KR" sz="1400" kern="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latinLnBrk="1">
              <a:lnSpc>
                <a:spcPct val="110000"/>
              </a:lnSpc>
            </a:pPr>
            <a:r>
              <a:rPr lang="en-US" altLang="ko-KR" sz="500" kern="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</a:p>
          <a:p>
            <a:pPr latinLnBrk="1">
              <a:lnSpc>
                <a:spcPct val="11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맑은 고딕" panose="020B0503020000020004" pitchFamily="50" charset="-127"/>
              </a:rPr>
              <a:t>〮 </a:t>
            </a:r>
            <a:r>
              <a:rPr lang="ko-KR" altLang="en-US" sz="1400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kern="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분석기간</a:t>
            </a:r>
            <a:r>
              <a:rPr lang="en-US" altLang="ko-KR" sz="1400" kern="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 </a:t>
            </a:r>
            <a:r>
              <a:rPr lang="en-US" altLang="ko-KR" sz="1400" kern="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</a:t>
            </a:r>
            <a:r>
              <a:rPr lang="ko-KR" altLang="en-US" sz="1400" kern="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월</a:t>
            </a:r>
            <a:r>
              <a:rPr lang="en-US" altLang="ko-KR" sz="1400" kern="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3</a:t>
            </a:r>
            <a:r>
              <a:rPr lang="ko-KR" altLang="en-US" sz="1400" kern="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주</a:t>
            </a:r>
            <a:r>
              <a:rPr lang="en-US" altLang="ko-KR" sz="1400" kern="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~2</a:t>
            </a:r>
            <a:r>
              <a:rPr lang="ko-KR" altLang="en-US" sz="1400" kern="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월</a:t>
            </a:r>
            <a:r>
              <a:rPr lang="en-US" altLang="ko-KR" sz="1400" kern="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4</a:t>
            </a:r>
            <a:r>
              <a:rPr lang="ko-KR" altLang="en-US" sz="1400" kern="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주</a:t>
            </a:r>
            <a:endParaRPr lang="en-US" altLang="ko-KR" sz="14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82112" y="2846884"/>
            <a:ext cx="5603164" cy="963812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/>
            <a:r>
              <a:rPr lang="ko-KR" altLang="en-US" sz="1400" dirty="0">
                <a:solidFill>
                  <a:srgbClr val="002060"/>
                </a:solidFill>
                <a:latin typeface="맑은 고딕" panose="020B0503020000020004" pitchFamily="50" charset="-127"/>
              </a:rPr>
              <a:t>〮 </a:t>
            </a:r>
            <a:r>
              <a:rPr lang="ko-KR" altLang="en-US" sz="1400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키워드분석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코로나</a:t>
            </a:r>
            <a:r>
              <a:rPr lang="en-US" altLang="ko-KR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19 </a:t>
            </a:r>
            <a:r>
              <a:rPr lang="ko-KR" altLang="en-US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관련 </a:t>
            </a:r>
            <a:r>
              <a:rPr lang="ko-KR" altLang="en-US" sz="1400" dirty="0" err="1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문서량</a:t>
            </a:r>
            <a:r>
              <a:rPr lang="ko-KR" altLang="en-US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추이</a:t>
            </a:r>
            <a:r>
              <a:rPr lang="en-US" altLang="ko-KR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1</a:t>
            </a:r>
            <a:r>
              <a:rPr lang="ko-KR" altLang="en-US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주 단위 키워드 순위 워드 </a:t>
            </a:r>
            <a:r>
              <a:rPr lang="ko-KR" altLang="en-US" sz="1400" dirty="0" err="1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클라우드</a:t>
            </a:r>
            <a:r>
              <a:rPr lang="ko-KR" altLang="en-US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endParaRPr lang="en-US" altLang="ko-KR" sz="1400" dirty="0" smtClean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fontAlgn="base" latinLnBrk="1"/>
            <a:r>
              <a:rPr lang="en-US" altLang="ko-KR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                 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〮</a:t>
            </a:r>
            <a:r>
              <a:rPr lang="ko-KR" altLang="en-US" sz="1400" dirty="0" err="1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연관어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분석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시각화</a:t>
            </a:r>
            <a:endParaRPr lang="ko-KR" altLang="en-US" sz="14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10000"/>
              </a:lnSpc>
            </a:pPr>
            <a:endParaRPr lang="en-US" altLang="ko-KR" sz="5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fontAlgn="base" latinLnBrk="1"/>
            <a:r>
              <a:rPr lang="ko-KR" altLang="en-US" sz="1400" dirty="0">
                <a:solidFill>
                  <a:srgbClr val="002060"/>
                </a:solidFill>
                <a:latin typeface="맑은 고딕" panose="020B0503020000020004" pitchFamily="50" charset="-127"/>
              </a:rPr>
              <a:t>〮 </a:t>
            </a:r>
            <a:r>
              <a:rPr lang="ko-KR" altLang="en-US" sz="1400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온라인가격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코로나</a:t>
            </a:r>
            <a:r>
              <a:rPr lang="en-US" altLang="ko-KR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19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관련 마스크 가격 동향 </a:t>
            </a:r>
            <a:r>
              <a:rPr lang="ko-KR" altLang="en-US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및 </a:t>
            </a:r>
            <a:r>
              <a:rPr lang="ko-KR" altLang="en-US" sz="1400" dirty="0" err="1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온ㆍ오프라인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가격 비교</a:t>
            </a: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gray">
          <a:xfrm>
            <a:off x="5502709" y="2505262"/>
            <a:ext cx="4691970" cy="55957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tIns="82800" bIns="4680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</a:pPr>
            <a:endParaRPr lang="en-US" altLang="ko-KR" sz="1300" spc="-8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gray">
          <a:xfrm>
            <a:off x="638254" y="1668428"/>
            <a:ext cx="10947022" cy="795408"/>
          </a:xfrm>
          <a:prstGeom prst="rect">
            <a:avLst/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tIns="82800" bIns="4680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latinLnBrk="1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ko-KR" altLang="en-US" sz="1400" dirty="0">
                <a:latin typeface="맑은 고딕" panose="020B0503020000020004" pitchFamily="50" charset="-127"/>
              </a:rPr>
              <a:t>〮 </a:t>
            </a:r>
            <a:r>
              <a:rPr lang="ko-KR" altLang="en-US" sz="14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첫 </a:t>
            </a:r>
            <a:r>
              <a:rPr lang="ko-KR" altLang="en-US" sz="14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확진자</a:t>
            </a:r>
            <a:r>
              <a:rPr lang="ko-KR" altLang="en-US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발생</a:t>
            </a:r>
            <a:r>
              <a:rPr lang="en-US" altLang="ko-KR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(‘20.1.20.) </a:t>
            </a:r>
            <a:r>
              <a:rPr lang="ko-KR" altLang="en-US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이후 관련 </a:t>
            </a:r>
            <a:r>
              <a:rPr lang="ko-KR" altLang="en-US" sz="1400" dirty="0" err="1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기사량</a:t>
            </a:r>
            <a:r>
              <a:rPr lang="ko-KR" altLang="en-US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증가 및 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마스크 </a:t>
            </a:r>
            <a:r>
              <a:rPr lang="ko-KR" altLang="en-US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가격 급등</a:t>
            </a:r>
            <a:endParaRPr lang="en-US" altLang="ko-KR" sz="14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defTabSz="914400" eaLnBrk="0" fontAlgn="base" latinLnBrk="1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ko-KR" altLang="en-US" sz="1400" dirty="0">
                <a:latin typeface="맑은 고딕" panose="020B0503020000020004" pitchFamily="50" charset="-127"/>
              </a:rPr>
              <a:t>〮 </a:t>
            </a:r>
            <a:r>
              <a:rPr lang="ko-KR" altLang="en-US" sz="14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코로나</a:t>
            </a:r>
            <a:r>
              <a:rPr lang="en-US" altLang="ko-KR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19 </a:t>
            </a:r>
            <a:r>
              <a:rPr lang="ko-KR" altLang="en-US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확산에 대응</a:t>
            </a:r>
            <a:r>
              <a:rPr lang="en-US" altLang="ko-KR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</a:t>
            </a:r>
            <a:r>
              <a:rPr lang="ko-KR" altLang="en-US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뉴스 빅데이터 기반 </a:t>
            </a:r>
            <a:r>
              <a:rPr lang="ko-KR" altLang="en-US" sz="1400" dirty="0" err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통계검색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400" dirty="0" err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시스템ㆍ온라인가격정보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DB </a:t>
            </a:r>
            <a:r>
              <a:rPr lang="ko-KR" altLang="en-US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활용 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마스크 </a:t>
            </a:r>
            <a:r>
              <a:rPr lang="ko-KR" altLang="en-US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관련 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뉴스 및 온라인 가격동향 분석</a:t>
            </a:r>
            <a:endParaRPr lang="ko-KR" altLang="en-US" sz="14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gray">
          <a:xfrm>
            <a:off x="634585" y="4158540"/>
            <a:ext cx="10936468" cy="2515584"/>
          </a:xfrm>
          <a:prstGeom prst="rect">
            <a:avLst/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tIns="82800" bIns="4680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lvl="1" indent="0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</a:pP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pic>
        <p:nvPicPr>
          <p:cNvPr id="21" name="_x417014224" descr="EMB00000b18048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" t="1084" r="1859" b="1285"/>
          <a:stretch/>
        </p:blipFill>
        <p:spPr bwMode="auto">
          <a:xfrm>
            <a:off x="743365" y="4347888"/>
            <a:ext cx="3351935" cy="218759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_x416950936" descr="EMB00000b18048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 t="-7467" r="606" b="1162"/>
          <a:stretch/>
        </p:blipFill>
        <p:spPr bwMode="auto">
          <a:xfrm>
            <a:off x="4252939" y="4347888"/>
            <a:ext cx="3984950" cy="218759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456885" y="4282573"/>
            <a:ext cx="1701107" cy="4062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9220" marR="0" indent="-137922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코로나</a:t>
            </a:r>
            <a:r>
              <a:rPr lang="en-US" altLang="ko-KR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19 </a:t>
            </a:r>
            <a:r>
              <a:rPr lang="ko-KR" altLang="en-US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관련 </a:t>
            </a:r>
            <a:r>
              <a:rPr lang="ko-KR" altLang="en-US" sz="1200" kern="0" dirty="0" err="1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문서량</a:t>
            </a:r>
            <a:r>
              <a:rPr lang="ko-KR" altLang="en-US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추이</a:t>
            </a:r>
            <a:endParaRPr lang="ko-KR" altLang="en-US" sz="1200" kern="0" dirty="0">
              <a:solidFill>
                <a:srgbClr val="000000"/>
              </a:solidFill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24566" y="4276921"/>
            <a:ext cx="2441694" cy="4062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9220" marR="0" indent="-1379220" algn="just" fontAlgn="base" latinLnBrk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KF94 </a:t>
            </a:r>
            <a:r>
              <a:rPr lang="ko-KR" altLang="en-US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마스크 온라인 판매가격 증감 추이</a:t>
            </a:r>
            <a:endParaRPr lang="ko-KR" altLang="en-US" sz="1200" kern="0" dirty="0">
              <a:solidFill>
                <a:srgbClr val="000000"/>
              </a:solidFill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pic>
        <p:nvPicPr>
          <p:cNvPr id="25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66" y="5268621"/>
            <a:ext cx="1196213" cy="25527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5109831" y="4758146"/>
            <a:ext cx="1416823" cy="1607201"/>
          </a:xfrm>
          <a:prstGeom prst="rect">
            <a:avLst/>
          </a:prstGeom>
          <a:solidFill>
            <a:srgbClr val="EB1D3A">
              <a:alpha val="1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27" name="_x416984848"/>
          <p:cNvSpPr>
            <a:spLocks noChangeArrowheads="1"/>
          </p:cNvSpPr>
          <p:nvPr/>
        </p:nvSpPr>
        <p:spPr bwMode="auto">
          <a:xfrm>
            <a:off x="4403293" y="5523891"/>
            <a:ext cx="1089872" cy="188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전주대비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(82%)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28" name="_x417002128"/>
          <p:cNvSpPr>
            <a:spLocks noChangeArrowheads="1"/>
          </p:cNvSpPr>
          <p:nvPr/>
        </p:nvSpPr>
        <p:spPr bwMode="auto">
          <a:xfrm>
            <a:off x="4863992" y="4940129"/>
            <a:ext cx="1103897" cy="188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전주대비</a:t>
            </a:r>
            <a:r>
              <a:rPr kumimoji="0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(101%)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1569272" y="5523891"/>
            <a:ext cx="308932" cy="3996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95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91571">
            <a:off x="5618423" y="5562904"/>
            <a:ext cx="321207" cy="25960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95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67324">
            <a:off x="6092933" y="4994172"/>
            <a:ext cx="321207" cy="25960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8364193" y="4347888"/>
            <a:ext cx="3122399" cy="22390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시사점</a:t>
            </a:r>
            <a:endParaRPr lang="en-US" altLang="ko-KR" sz="100" kern="0" dirty="0" smtClean="0">
              <a:solidFill>
                <a:srgbClr val="00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〮 </a:t>
            </a:r>
            <a:r>
              <a:rPr lang="en-US" altLang="ko-KR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</a:t>
            </a:r>
            <a:r>
              <a:rPr lang="ko-KR" altLang="en-US" sz="1200" kern="0" dirty="0" err="1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선행성</a:t>
            </a:r>
            <a:r>
              <a:rPr lang="en-US" altLang="ko-KR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 </a:t>
            </a:r>
            <a:r>
              <a:rPr lang="ko-KR" altLang="en-US" sz="1200" kern="0" dirty="0" err="1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기사량</a:t>
            </a:r>
            <a:r>
              <a:rPr lang="ko-KR" altLang="en-US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증가가 가격 </a:t>
            </a:r>
            <a:r>
              <a:rPr lang="ko-KR" altLang="en-US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급</a:t>
            </a:r>
            <a:r>
              <a:rPr lang="ko-KR" altLang="en-US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등에 </a:t>
            </a:r>
            <a:r>
              <a:rPr lang="en-US" altLang="ko-KR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</a:t>
            </a:r>
            <a:r>
              <a:rPr lang="ko-KR" altLang="en-US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주일 </a:t>
            </a:r>
            <a:endParaRPr lang="en-US" altLang="ko-KR" sz="1200" kern="0" dirty="0" smtClean="0">
              <a:solidFill>
                <a:srgbClr val="00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 </a:t>
            </a:r>
            <a:r>
              <a:rPr lang="ko-KR" altLang="en-US" sz="1200" kern="0" dirty="0" err="1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선행성을</a:t>
            </a:r>
            <a:r>
              <a:rPr lang="ko-KR" altLang="en-US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가짐</a:t>
            </a:r>
            <a:endParaRPr lang="en-US" altLang="ko-KR" sz="1200" kern="0" dirty="0">
              <a:solidFill>
                <a:srgbClr val="00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   -&gt; </a:t>
            </a:r>
            <a:r>
              <a:rPr lang="ko-KR" altLang="en-US" sz="1200" kern="0" dirty="0" err="1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기사량</a:t>
            </a:r>
            <a:r>
              <a:rPr lang="ko-KR" altLang="en-US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증가 </a:t>
            </a:r>
            <a:r>
              <a:rPr lang="en-US" altLang="ko-KR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</a:t>
            </a:r>
            <a:r>
              <a:rPr lang="ko-KR" altLang="en-US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주 뒤 마스크 가격 </a:t>
            </a:r>
            <a:r>
              <a:rPr lang="ko-KR" altLang="en-US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전주 </a:t>
            </a:r>
            <a:r>
              <a:rPr lang="ko-KR" altLang="en-US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대비 </a:t>
            </a:r>
            <a:r>
              <a:rPr lang="ko-KR" altLang="en-US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     </a:t>
            </a:r>
            <a:endParaRPr lang="en-US" altLang="ko-KR" sz="1200" kern="0" dirty="0" smtClean="0">
              <a:solidFill>
                <a:srgbClr val="00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      101</a:t>
            </a:r>
            <a:r>
              <a:rPr lang="en-US" altLang="ko-KR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%(1</a:t>
            </a:r>
            <a:r>
              <a:rPr lang="ko-KR" altLang="en-US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월 </a:t>
            </a:r>
            <a:r>
              <a:rPr lang="en-US" altLang="ko-KR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5</a:t>
            </a:r>
            <a:r>
              <a:rPr lang="ko-KR" altLang="en-US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주</a:t>
            </a:r>
            <a:r>
              <a:rPr lang="en-US" altLang="ko-KR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), </a:t>
            </a:r>
            <a:r>
              <a:rPr lang="en-US" altLang="ko-KR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82% (</a:t>
            </a:r>
            <a:r>
              <a:rPr lang="en-US" altLang="ko-KR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2</a:t>
            </a:r>
            <a:r>
              <a:rPr lang="ko-KR" altLang="en-US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월 </a:t>
            </a:r>
            <a:r>
              <a:rPr lang="en-US" altLang="ko-KR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</a:t>
            </a:r>
            <a:r>
              <a:rPr lang="ko-KR" altLang="en-US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주</a:t>
            </a:r>
            <a:r>
              <a:rPr lang="en-US" altLang="ko-KR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 </a:t>
            </a:r>
            <a:r>
              <a:rPr lang="ko-KR" altLang="en-US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급등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 kern="0" dirty="0">
              <a:solidFill>
                <a:srgbClr val="00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〮 </a:t>
            </a:r>
            <a:r>
              <a:rPr lang="en-US" altLang="ko-KR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</a:t>
            </a:r>
            <a:r>
              <a:rPr lang="ko-KR" altLang="en-US" sz="1200" kern="0" spc="-15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온</a:t>
            </a:r>
            <a:r>
              <a:rPr lang="en-US" altLang="ko-KR" sz="1200" kern="0" spc="-15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·</a:t>
            </a:r>
            <a:r>
              <a:rPr lang="ko-KR" altLang="en-US" sz="1200" kern="0" spc="-15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오프라인비교</a:t>
            </a:r>
            <a:r>
              <a:rPr lang="en-US" altLang="ko-KR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 </a:t>
            </a:r>
            <a:r>
              <a:rPr lang="ko-KR" altLang="en-US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오프라인에 비해 </a:t>
            </a:r>
            <a:r>
              <a:rPr lang="ko-KR" altLang="en-US" sz="1200" kern="0" spc="-15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온라인  </a:t>
            </a:r>
            <a:r>
              <a:rPr lang="ko-KR" altLang="en-US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마스크 </a:t>
            </a:r>
            <a:endParaRPr lang="en-US" altLang="ko-KR" sz="1200" kern="0" dirty="0" smtClean="0">
              <a:solidFill>
                <a:srgbClr val="00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 </a:t>
            </a:r>
            <a:r>
              <a:rPr lang="ko-KR" altLang="en-US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가격 변동폭이 크게 나타남</a:t>
            </a:r>
            <a:endParaRPr lang="en-US" altLang="ko-KR" sz="500" kern="0" dirty="0" smtClean="0">
              <a:solidFill>
                <a:srgbClr val="00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5270" y="1478450"/>
            <a:ext cx="1137158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Background</a:t>
            </a:r>
            <a:endParaRPr lang="ko-KR" altLang="en-US" sz="1400" dirty="0">
              <a:solidFill>
                <a:schemeClr val="bg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5269" y="2616761"/>
            <a:ext cx="1435272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Data to be Used</a:t>
            </a:r>
            <a:endParaRPr lang="ko-KR" altLang="en-US" sz="1400" dirty="0">
              <a:solidFill>
                <a:schemeClr val="bg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80402" y="2622861"/>
            <a:ext cx="1703090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Methodology</a:t>
            </a:r>
            <a:endParaRPr lang="ko-KR" altLang="en-US" sz="1400" dirty="0">
              <a:solidFill>
                <a:schemeClr val="bg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38841" y="3972916"/>
            <a:ext cx="1772927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Results (Selected)</a:t>
            </a:r>
            <a:endParaRPr lang="ko-KR" altLang="en-US" sz="1400" dirty="0">
              <a:solidFill>
                <a:schemeClr val="bg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46770" y="416224"/>
            <a:ext cx="265762" cy="2657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7825" y="368572"/>
            <a:ext cx="225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2060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추진배경</a:t>
            </a:r>
            <a:endParaRPr lang="ko-KR" altLang="en-US" dirty="0">
              <a:solidFill>
                <a:srgbClr val="002060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585853" y="770564"/>
            <a:ext cx="51635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 smtClean="0">
                <a:solidFill>
                  <a:srgbClr val="222222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마스크 관련 뉴스 빅데이터 및 온라인 가격 동향 분석</a:t>
            </a:r>
            <a:endParaRPr lang="en-US" altLang="ko-KR" sz="20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468915" y="5923517"/>
            <a:ext cx="2787246" cy="584594"/>
          </a:xfrm>
          <a:prstGeom prst="rect">
            <a:avLst/>
          </a:prstGeom>
          <a:solidFill>
            <a:srgbClr val="FCE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419220" y="5889152"/>
            <a:ext cx="3067371" cy="603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1200" dirty="0">
                <a:solidFill>
                  <a:srgbClr val="002060"/>
                </a:solidFill>
                <a:latin typeface="맑은 고딕" panose="020B0503020000020004" pitchFamily="50" charset="-127"/>
              </a:rPr>
              <a:t>〮 </a:t>
            </a:r>
            <a:r>
              <a:rPr lang="en-US" altLang="ko-KR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</a:t>
            </a:r>
            <a:r>
              <a:rPr lang="ko-KR" altLang="en-US" sz="1200" kern="0" spc="-15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온</a:t>
            </a:r>
            <a:r>
              <a:rPr lang="en-US" altLang="ko-KR" sz="1200" kern="0" spc="-15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·</a:t>
            </a:r>
            <a:r>
              <a:rPr lang="ko-KR" altLang="en-US" sz="1200" kern="0" spc="-15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오프라인비교</a:t>
            </a:r>
            <a:r>
              <a:rPr lang="en-US" altLang="ko-KR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 </a:t>
            </a:r>
            <a:r>
              <a:rPr lang="ko-KR" altLang="en-US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오프라인에 비해 </a:t>
            </a:r>
            <a:r>
              <a:rPr lang="ko-KR" altLang="en-US" sz="1200" kern="0" spc="-15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온라인  </a:t>
            </a:r>
            <a:r>
              <a:rPr lang="ko-KR" altLang="en-US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마스크 </a:t>
            </a:r>
            <a:endParaRPr lang="en-US" altLang="ko-KR" sz="1200" kern="0" dirty="0" smtClean="0">
              <a:solidFill>
                <a:srgbClr val="00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 </a:t>
            </a:r>
            <a:r>
              <a:rPr lang="ko-KR" altLang="en-US" sz="12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가격 </a:t>
            </a:r>
            <a:r>
              <a:rPr lang="ko-KR" altLang="en-US" sz="12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변동폭이 크게 나타남</a:t>
            </a:r>
            <a:endParaRPr lang="en-US" altLang="ko-KR" sz="500" kern="0" dirty="0">
              <a:solidFill>
                <a:srgbClr val="00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337209" y="1186752"/>
            <a:ext cx="5591639" cy="693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31362" y="6462160"/>
            <a:ext cx="2743200" cy="365125"/>
          </a:xfrm>
        </p:spPr>
        <p:txBody>
          <a:bodyPr/>
          <a:lstStyle/>
          <a:p>
            <a:fld id="{17BD9D4A-A6D9-4423-A592-02F3F6B36A60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881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6770" y="416224"/>
            <a:ext cx="265762" cy="2657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1749" y="2473695"/>
            <a:ext cx="3181579" cy="3850379"/>
          </a:xfrm>
          <a:prstGeom prst="roundRect">
            <a:avLst>
              <a:gd name="adj" fmla="val 5173"/>
            </a:avLst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41727" y="1817575"/>
            <a:ext cx="2160270" cy="58477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추진배경</a:t>
            </a:r>
            <a:endParaRPr lang="en-US" altLang="ko-KR" sz="1600" dirty="0">
              <a:solidFill>
                <a:schemeClr val="bg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마스크 대란</a:t>
            </a:r>
            <a:r>
              <a:rPr lang="en-US" altLang="ko-KR" sz="1600" dirty="0" smtClean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  <a:endParaRPr lang="ko-KR" altLang="en-US" sz="1600" dirty="0" smtClean="0">
              <a:solidFill>
                <a:schemeClr val="bg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94673" y="1817547"/>
            <a:ext cx="2160270" cy="58477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추진목적</a:t>
            </a:r>
            <a:endParaRPr lang="en-US" altLang="ko-KR" sz="1600" dirty="0" smtClean="0">
              <a:solidFill>
                <a:schemeClr val="bg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마스크 수급 안정화</a:t>
            </a:r>
            <a:r>
              <a:rPr lang="en-US" altLang="ko-KR" sz="1600" dirty="0" smtClean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  <a:endParaRPr lang="ko-KR" altLang="en-US" sz="1600" dirty="0" smtClean="0">
              <a:solidFill>
                <a:schemeClr val="bg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14201" y="3103961"/>
            <a:ext cx="3551520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fontAlgn="base">
              <a:lnSpc>
                <a:spcPct val="130000"/>
              </a:lnSpc>
            </a:pPr>
            <a:r>
              <a:rPr lang="en-US" altLang="ko-KR" sz="1600" kern="0" spc="-5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600" kern="0" spc="-5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600" kern="0" spc="-5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코로나</a:t>
            </a:r>
            <a:r>
              <a:rPr lang="en-US" altLang="ko-KR" sz="1600" kern="0" spc="-5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19 </a:t>
            </a:r>
            <a:r>
              <a:rPr lang="ko-KR" altLang="en-US" sz="1600" kern="0" spc="-5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확산으로 마스크 가격 및 </a:t>
            </a:r>
            <a:endParaRPr lang="en-US" altLang="ko-KR" sz="1600" kern="0" spc="-50" dirty="0" smtClean="0">
              <a:solidFill>
                <a:srgbClr val="00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177800" indent="-177800" fontAlgn="base">
              <a:lnSpc>
                <a:spcPct val="130000"/>
              </a:lnSpc>
            </a:pPr>
            <a:r>
              <a:rPr lang="en-US" altLang="ko-KR" sz="1600" kern="0" spc="-5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600" kern="0" spc="-5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600" kern="0" spc="-5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수급 불안정</a:t>
            </a:r>
            <a:endParaRPr lang="en-US" altLang="ko-KR" sz="1600" kern="0" spc="-50" dirty="0" smtClean="0">
              <a:solidFill>
                <a:srgbClr val="00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fontAlgn="base">
              <a:lnSpc>
                <a:spcPct val="130000"/>
              </a:lnSpc>
            </a:pPr>
            <a:r>
              <a:rPr lang="en-US" altLang="ko-KR" sz="1600" kern="0" spc="-5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〮 </a:t>
            </a:r>
            <a:r>
              <a:rPr lang="ko-KR" altLang="en-US" sz="1600" kern="0" spc="-5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정책적 대응 필요성 증대 </a:t>
            </a:r>
            <a:endParaRPr lang="en-US" altLang="ko-KR" sz="1600" kern="0" spc="-50" dirty="0" smtClean="0">
              <a:solidFill>
                <a:srgbClr val="00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7825" y="368572"/>
            <a:ext cx="225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002060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추진개요</a:t>
            </a:r>
            <a:endParaRPr lang="ko-KR" altLang="en-US" dirty="0">
              <a:solidFill>
                <a:srgbClr val="002060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579403" y="2473695"/>
            <a:ext cx="3152915" cy="3850354"/>
          </a:xfrm>
          <a:prstGeom prst="roundRect">
            <a:avLst>
              <a:gd name="adj" fmla="val 5197"/>
            </a:avLst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10483">
            <a:off x="1839840" y="4313277"/>
            <a:ext cx="711075" cy="71107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10483">
            <a:off x="1528962" y="4865644"/>
            <a:ext cx="558488" cy="558488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628" y="4364098"/>
            <a:ext cx="1081842" cy="93246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91" y="4761561"/>
            <a:ext cx="1070000" cy="107000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4896930" y="3919271"/>
            <a:ext cx="2921315" cy="169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5880" indent="-1325880" algn="just" fontAlgn="base">
              <a:lnSpc>
                <a:spcPct val="120000"/>
              </a:lnSpc>
            </a:pP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∙ </a:t>
            </a:r>
            <a:r>
              <a:rPr lang="ko-KR" altLang="en-US" sz="1600" kern="0" spc="-5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범정부 차원의 공적 </a:t>
            </a:r>
            <a:r>
              <a:rPr lang="ko-KR" altLang="en-US" sz="1600" kern="0" spc="-5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마스크 제도</a:t>
            </a:r>
            <a:r>
              <a:rPr lang="en-US" altLang="ko-KR" sz="1600" kern="0" spc="-5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endParaRPr lang="en-US" altLang="ko-KR" sz="1600" kern="0" spc="-50" dirty="0" smtClean="0">
              <a:solidFill>
                <a:srgbClr val="00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1325880" indent="-1325880" algn="just" fontAlgn="base">
              <a:lnSpc>
                <a:spcPct val="120000"/>
              </a:lnSpc>
            </a:pPr>
            <a:r>
              <a:rPr lang="en-US" altLang="ko-KR" sz="1600" kern="0" spc="-5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600" kern="0" spc="-5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600" kern="0" spc="-5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시장교란행위</a:t>
            </a:r>
            <a:r>
              <a:rPr lang="en-US" altLang="ko-KR" sz="1600" kern="0" spc="-5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600" kern="0" spc="-5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</a:t>
            </a:r>
            <a:r>
              <a:rPr lang="ko-KR" altLang="en-US" sz="1600" kern="0" spc="-5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매점매석</a:t>
            </a:r>
            <a:r>
              <a:rPr lang="en-US" altLang="ko-KR" sz="1600" kern="0" spc="-5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  <a:r>
              <a:rPr lang="ko-KR" altLang="en-US" sz="1600" kern="0" spc="-5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단속 등 </a:t>
            </a:r>
            <a:endParaRPr lang="en-US" altLang="ko-KR" sz="1600" kern="0" spc="-50" dirty="0" smtClean="0">
              <a:solidFill>
                <a:srgbClr val="00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1325880" indent="-1325880" algn="just" fontAlgn="base">
              <a:lnSpc>
                <a:spcPct val="120000"/>
              </a:lnSpc>
            </a:pPr>
            <a:r>
              <a:rPr lang="en-US" altLang="ko-KR" sz="1600" kern="0" spc="-5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600" kern="0" spc="-5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600" kern="0" spc="-5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관련 정책 수립</a:t>
            </a:r>
            <a:endParaRPr lang="en-US" altLang="ko-KR" sz="1600" kern="0" spc="-50" dirty="0" smtClean="0">
              <a:solidFill>
                <a:srgbClr val="00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1325880" indent="-1325880" algn="just" fontAlgn="base">
              <a:lnSpc>
                <a:spcPct val="120000"/>
              </a:lnSpc>
            </a:pPr>
            <a:endParaRPr lang="en-US" altLang="ko-KR" sz="700" kern="0" spc="-50" dirty="0" smtClean="0">
              <a:solidFill>
                <a:srgbClr val="00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1325880" indent="-1325880" algn="just" fontAlgn="base">
              <a:lnSpc>
                <a:spcPct val="12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∙ </a:t>
            </a:r>
            <a:r>
              <a:rPr lang="ko-KR" altLang="en-US" sz="1600" kern="0" spc="-5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상황 </a:t>
            </a:r>
            <a:r>
              <a:rPr lang="ko-KR" altLang="en-US" sz="1600" kern="0" spc="-5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변화에 </a:t>
            </a:r>
            <a:r>
              <a:rPr lang="ko-KR" altLang="en-US" sz="1600" kern="0" spc="-5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따라 </a:t>
            </a:r>
            <a:r>
              <a:rPr lang="ko-KR" altLang="en-US" sz="1600" kern="0" spc="-50" dirty="0" err="1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시의성있게</a:t>
            </a:r>
            <a:r>
              <a:rPr lang="ko-KR" altLang="en-US" sz="1600" kern="0" spc="-5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endParaRPr lang="en-US" altLang="ko-KR" sz="1600" kern="0" spc="-50" dirty="0" smtClean="0">
              <a:solidFill>
                <a:srgbClr val="00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1325880" indent="-1325880" algn="just" fontAlgn="base">
              <a:lnSpc>
                <a:spcPct val="120000"/>
              </a:lnSpc>
            </a:pPr>
            <a:r>
              <a:rPr lang="en-US" altLang="ko-KR" sz="1600" kern="0" spc="-5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600" kern="0" spc="-5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600" kern="0" spc="-5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정책을 </a:t>
            </a:r>
            <a:r>
              <a:rPr lang="ko-KR" altLang="en-US" sz="1600" kern="0" spc="-50" dirty="0" err="1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수정ㆍ보완</a:t>
            </a:r>
            <a:endParaRPr lang="en-US" altLang="ko-KR" sz="1600" kern="0" spc="-50" dirty="0" smtClean="0">
              <a:solidFill>
                <a:srgbClr val="00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998173" y="3228645"/>
            <a:ext cx="2427559" cy="392492"/>
          </a:xfrm>
          <a:prstGeom prst="rect">
            <a:avLst/>
          </a:prstGeom>
          <a:solidFill>
            <a:srgbClr val="FCE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범정부 협력체계 구축</a:t>
            </a:r>
            <a:endParaRPr lang="ko-KR" altLang="en-US" sz="16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D9D4A-A6D9-4423-A592-02F3F6B36A60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8144135" y="4870365"/>
            <a:ext cx="3166998" cy="307126"/>
          </a:xfrm>
          <a:prstGeom prst="rect">
            <a:avLst/>
          </a:prstGeom>
          <a:solidFill>
            <a:srgbClr val="FCE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8144134" y="4967316"/>
            <a:ext cx="3166999" cy="1339452"/>
          </a:xfrm>
          <a:prstGeom prst="roundRect">
            <a:avLst>
              <a:gd name="adj" fmla="val 13766"/>
            </a:avLst>
          </a:prstGeom>
          <a:solidFill>
            <a:srgbClr val="FCE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8671866" y="1811992"/>
            <a:ext cx="2160270" cy="58477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추진내용</a:t>
            </a:r>
            <a:endParaRPr lang="en-US" altLang="ko-KR" sz="1600" dirty="0" smtClean="0">
              <a:solidFill>
                <a:schemeClr val="bg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마스크 일일가격조사</a:t>
            </a:r>
            <a:r>
              <a:rPr lang="en-US" altLang="ko-KR" sz="1600" dirty="0" smtClean="0">
                <a:solidFill>
                  <a:schemeClr val="bg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  <a:endParaRPr lang="ko-KR" altLang="en-US" sz="1600" dirty="0" smtClean="0">
              <a:solidFill>
                <a:schemeClr val="bg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164266" y="3994669"/>
            <a:ext cx="1437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전국 주요 </a:t>
            </a:r>
            <a:r>
              <a:rPr lang="en-US" altLang="ko-KR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40</a:t>
            </a:r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개 도시 </a:t>
            </a:r>
            <a:endParaRPr lang="en-US" altLang="ko-KR" sz="12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r>
              <a:rPr lang="en-US" altLang="ko-KR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155</a:t>
            </a:r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개 권역 물가조사</a:t>
            </a:r>
            <a:endParaRPr lang="en-US" altLang="ko-KR" sz="12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원이 </a:t>
            </a:r>
            <a:r>
              <a:rPr lang="ko-KR" altLang="en-US" sz="1200" b="1" dirty="0" smtClean="0">
                <a:solidFill>
                  <a:srgbClr val="00206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월 </a:t>
            </a:r>
            <a:r>
              <a:rPr lang="en-US" altLang="ko-KR" sz="1200" b="1" dirty="0" smtClean="0">
                <a:solidFill>
                  <a:srgbClr val="00206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</a:t>
            </a:r>
            <a:r>
              <a:rPr lang="ko-KR" altLang="en-US" sz="1200" b="1" dirty="0" smtClean="0">
                <a:solidFill>
                  <a:srgbClr val="00206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회 </a:t>
            </a:r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판매처를 </a:t>
            </a:r>
            <a:endParaRPr lang="en-US" altLang="ko-KR" sz="12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방문하여 현장 조사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871768" y="3987373"/>
            <a:ext cx="1418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전국 주요 </a:t>
            </a:r>
            <a:r>
              <a:rPr lang="en-US" altLang="ko-KR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40</a:t>
            </a:r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개 도시 </a:t>
            </a:r>
            <a:endParaRPr lang="en-US" altLang="ko-KR" sz="12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r>
              <a:rPr lang="en-US" altLang="ko-KR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155</a:t>
            </a:r>
            <a:r>
              <a:rPr lang="ko-KR" altLang="en-US" sz="1200" dirty="0" err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개권역</a:t>
            </a:r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물가조사</a:t>
            </a:r>
            <a:endParaRPr lang="en-US" altLang="ko-KR" sz="12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원이 </a:t>
            </a:r>
            <a:r>
              <a:rPr lang="ko-KR" altLang="en-US" sz="1200" b="1" dirty="0" smtClean="0">
                <a:solidFill>
                  <a:srgbClr val="00206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매일 </a:t>
            </a:r>
            <a:r>
              <a:rPr lang="ko-KR" altLang="en-US" sz="1200" b="1" dirty="0" err="1" smtClean="0">
                <a:solidFill>
                  <a:srgbClr val="00206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약국∙마트</a:t>
            </a:r>
            <a:r>
              <a:rPr lang="ko-KR" altLang="en-US" sz="1200" dirty="0" err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를</a:t>
            </a:r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endParaRPr lang="en-US" altLang="ko-KR" sz="12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방문하여 현장 조사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4" name="오른쪽 화살표 53"/>
          <p:cNvSpPr/>
          <p:nvPr/>
        </p:nvSpPr>
        <p:spPr>
          <a:xfrm>
            <a:off x="9602116" y="4354140"/>
            <a:ext cx="188369" cy="155161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9772243" y="5644820"/>
            <a:ext cx="1586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00206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웹스크래핑</a:t>
            </a:r>
            <a:r>
              <a:rPr lang="en-US" altLang="ko-KR" sz="1200" b="1" dirty="0" smtClean="0">
                <a:solidFill>
                  <a:srgbClr val="00206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*</a:t>
            </a:r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방식으로</a:t>
            </a:r>
            <a:endParaRPr lang="en-US" altLang="ko-KR" sz="12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마스크 온라인 가격 </a:t>
            </a:r>
            <a:endParaRPr lang="en-US" altLang="ko-KR" sz="12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빅데이터 </a:t>
            </a:r>
            <a:r>
              <a:rPr lang="ko-KR" altLang="en-US" sz="1200" b="1" dirty="0" smtClean="0">
                <a:solidFill>
                  <a:srgbClr val="00206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매일 수집</a:t>
            </a:r>
            <a:endParaRPr lang="ko-KR" altLang="en-US" sz="1200" b="1" dirty="0">
              <a:solidFill>
                <a:srgbClr val="00206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 flipV="1">
            <a:off x="8158303" y="4872166"/>
            <a:ext cx="3176574" cy="433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58"/>
          <p:cNvSpPr/>
          <p:nvPr/>
        </p:nvSpPr>
        <p:spPr>
          <a:xfrm>
            <a:off x="8144135" y="2473695"/>
            <a:ext cx="3166998" cy="3833073"/>
          </a:xfrm>
          <a:prstGeom prst="roundRect">
            <a:avLst>
              <a:gd name="adj" fmla="val 5500"/>
            </a:avLst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5185" y="3181651"/>
            <a:ext cx="1144388" cy="810923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8609505" y="3428672"/>
            <a:ext cx="954059" cy="384931"/>
          </a:xfrm>
          <a:prstGeom prst="rect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오프라인</a:t>
            </a:r>
            <a:endParaRPr lang="ko-KR" altLang="en-US" sz="14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632299" y="5447854"/>
            <a:ext cx="954059" cy="3849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온라인</a:t>
            </a:r>
            <a:endParaRPr lang="ko-KR" altLang="en-US" sz="14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5609" y="4950318"/>
            <a:ext cx="957155" cy="664522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8707605" y="6306768"/>
            <a:ext cx="26228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*</a:t>
            </a:r>
            <a:r>
              <a:rPr lang="ko-KR" altLang="en-US" sz="10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웹페이지에서 </a:t>
            </a:r>
            <a:r>
              <a:rPr lang="ko-KR" altLang="en-US" sz="10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특정 정보를 자동으로 수집하는 기술 </a:t>
            </a:r>
            <a:endParaRPr lang="ko-KR" altLang="en-US" sz="1000" dirty="0"/>
          </a:p>
        </p:txBody>
      </p:sp>
      <p:sp>
        <p:nvSpPr>
          <p:cNvPr id="38" name="직사각형 37"/>
          <p:cNvSpPr/>
          <p:nvPr/>
        </p:nvSpPr>
        <p:spPr>
          <a:xfrm>
            <a:off x="8119379" y="2540160"/>
            <a:ext cx="3239586" cy="6129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 fontAlgn="base">
              <a:lnSpc>
                <a:spcPct val="130000"/>
              </a:lnSpc>
            </a:pPr>
            <a:r>
              <a:rPr lang="ko-KR" altLang="en-US" sz="1400" kern="0" dirty="0">
                <a:solidFill>
                  <a:srgbClr val="00206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현실성</a:t>
            </a:r>
            <a:r>
              <a:rPr lang="en-US" altLang="ko-KR" sz="1400" kern="0" dirty="0">
                <a:solidFill>
                  <a:srgbClr val="00206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·</a:t>
            </a:r>
            <a:r>
              <a:rPr lang="ko-KR" altLang="en-US" sz="1400" kern="0" dirty="0" err="1">
                <a:solidFill>
                  <a:srgbClr val="00206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적시성</a:t>
            </a:r>
            <a:r>
              <a:rPr lang="ko-KR" altLang="en-US" sz="1400" kern="0" dirty="0">
                <a:solidFill>
                  <a:srgbClr val="00206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높은 정책수립 위해 </a:t>
            </a:r>
            <a:r>
              <a:rPr lang="ko-KR" altLang="en-US" sz="1400" b="1" kern="0" spc="-70" dirty="0" smtClean="0">
                <a:solidFill>
                  <a:srgbClr val="00206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월 단위의</a:t>
            </a:r>
            <a:endParaRPr lang="en-US" altLang="ko-KR" sz="1400" b="1" kern="0" spc="-70" dirty="0" smtClean="0">
              <a:solidFill>
                <a:srgbClr val="00206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342900" indent="-342900" algn="ctr" fontAlgn="base">
              <a:lnSpc>
                <a:spcPct val="130000"/>
              </a:lnSpc>
            </a:pPr>
            <a:r>
              <a:rPr lang="ko-KR" altLang="en-US" sz="1400" b="1" kern="0" spc="-70" dirty="0" smtClean="0">
                <a:solidFill>
                  <a:srgbClr val="00206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소비자물가조사의</a:t>
            </a:r>
            <a:r>
              <a:rPr lang="en-US" altLang="ko-KR" sz="1400" b="1" kern="0" spc="-70" dirty="0" smtClean="0">
                <a:solidFill>
                  <a:srgbClr val="00206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400" b="1" kern="0" dirty="0" err="1" smtClean="0">
                <a:solidFill>
                  <a:srgbClr val="00206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일일조사로</a:t>
            </a:r>
            <a:r>
              <a:rPr lang="ko-KR" altLang="en-US" sz="1400" b="1" kern="0" dirty="0" smtClean="0">
                <a:solidFill>
                  <a:srgbClr val="00206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400" b="1" kern="0" dirty="0">
                <a:solidFill>
                  <a:srgbClr val="00206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신속한 </a:t>
            </a:r>
            <a:r>
              <a:rPr lang="ko-KR" altLang="en-US" sz="1400" b="1" kern="0" dirty="0" smtClean="0">
                <a:solidFill>
                  <a:srgbClr val="00206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전환 필요</a:t>
            </a:r>
            <a:endParaRPr lang="ko-KR" altLang="en-US" sz="1400" kern="0" dirty="0">
              <a:solidFill>
                <a:srgbClr val="00206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789920" y="715668"/>
            <a:ext cx="4612160" cy="59753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마스크 수급 안정을 위한 범정부 협력 체계 구축</a:t>
            </a:r>
            <a:endParaRPr lang="en-US" altLang="ko-KR" sz="20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578229" y="1229058"/>
            <a:ext cx="4996440" cy="608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53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3767005" y="1185043"/>
            <a:ext cx="4551805" cy="45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46770" y="416224"/>
            <a:ext cx="265762" cy="2657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9971" y="816502"/>
            <a:ext cx="4372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AI </a:t>
            </a:r>
            <a:r>
              <a:rPr lang="ko-KR" altLang="en-US" sz="20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활용 온라인 일일가격조사 업무 프로세스</a:t>
            </a:r>
            <a:endParaRPr lang="ko-KR" altLang="en-US" sz="20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46770" y="416224"/>
            <a:ext cx="265762" cy="2657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27825" y="368572"/>
            <a:ext cx="225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2060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추진내용</a:t>
            </a:r>
            <a:endParaRPr lang="ko-KR" altLang="en-US" dirty="0">
              <a:solidFill>
                <a:srgbClr val="002060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D9D4A-A6D9-4423-A592-02F3F6B36A60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77" y="1451646"/>
            <a:ext cx="11191315" cy="509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5761184" y="5920432"/>
            <a:ext cx="5450155" cy="617054"/>
          </a:xfrm>
          <a:prstGeom prst="rect">
            <a:avLst/>
          </a:prstGeom>
          <a:solidFill>
            <a:srgbClr val="FCE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76000" y="5920432"/>
            <a:ext cx="3751415" cy="617054"/>
          </a:xfrm>
          <a:prstGeom prst="rect">
            <a:avLst/>
          </a:prstGeom>
          <a:solidFill>
            <a:srgbClr val="FCE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1792553" y="1400804"/>
            <a:ext cx="1751775" cy="556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>
            <a:endCxn id="144" idx="0"/>
          </p:cNvCxnSpPr>
          <p:nvPr/>
        </p:nvCxnSpPr>
        <p:spPr>
          <a:xfrm>
            <a:off x="5118029" y="945670"/>
            <a:ext cx="0" cy="565198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5073569" y="882650"/>
            <a:ext cx="88920" cy="8892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46770" y="416224"/>
            <a:ext cx="265762" cy="2657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27824" y="368572"/>
            <a:ext cx="388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2060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추진내용</a:t>
            </a:r>
            <a:r>
              <a:rPr lang="en-US" altLang="ko-KR" dirty="0" smtClean="0">
                <a:solidFill>
                  <a:srgbClr val="002060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-</a:t>
            </a:r>
            <a:r>
              <a:rPr lang="ko-KR" altLang="en-US" dirty="0" smtClean="0">
                <a:solidFill>
                  <a:srgbClr val="002060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온라인 가격 데이터 활용 문제점 </a:t>
            </a:r>
            <a:endParaRPr lang="ko-KR" altLang="en-US" dirty="0">
              <a:solidFill>
                <a:srgbClr val="002060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0881"/>
          <a:stretch/>
        </p:blipFill>
        <p:spPr>
          <a:xfrm>
            <a:off x="809950" y="3096733"/>
            <a:ext cx="3547160" cy="277338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82306" y="1697799"/>
            <a:ext cx="1557262" cy="367289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1.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웹사이트 </a:t>
            </a:r>
            <a:r>
              <a:rPr lang="ko-KR" altLang="en-US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점검</a:t>
            </a:r>
            <a:endParaRPr lang="en-US" altLang="ko-KR" sz="14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822082" y="1697799"/>
            <a:ext cx="1557262" cy="367289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2.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웹사이트 </a:t>
            </a:r>
            <a:r>
              <a:rPr lang="ko-KR" altLang="en-US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개편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15196" y="1107954"/>
            <a:ext cx="16770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수집 중단 위기 발생</a:t>
            </a:r>
            <a:endParaRPr lang="en-US" altLang="ko-KR" sz="1600" b="1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26378" y="2119347"/>
            <a:ext cx="1656223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3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2-1. URL </a:t>
            </a:r>
            <a:r>
              <a:rPr lang="ko-KR" altLang="en-US" sz="13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변경</a:t>
            </a:r>
            <a:endParaRPr lang="en-US" altLang="ko-KR" sz="1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3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2-2. </a:t>
            </a:r>
            <a:r>
              <a:rPr lang="ko-KR" altLang="en-US" sz="13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판매 중단</a:t>
            </a:r>
            <a:endParaRPr lang="en-US" altLang="ko-KR" sz="1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3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2-3. </a:t>
            </a:r>
            <a:r>
              <a:rPr lang="ko-KR" altLang="en-US" sz="13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페이지로 </a:t>
            </a:r>
            <a:r>
              <a:rPr lang="ko-KR" altLang="en-US" sz="13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이동 </a:t>
            </a:r>
            <a:r>
              <a:rPr lang="ko-KR" altLang="en-US" sz="13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오류</a:t>
            </a:r>
            <a:endParaRPr lang="en-US" altLang="ko-KR" sz="1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3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2-4. </a:t>
            </a:r>
            <a:r>
              <a:rPr lang="ko-KR" altLang="en-US" sz="13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화면구성 변경</a:t>
            </a:r>
            <a:endParaRPr lang="en-US" altLang="ko-KR" sz="1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99219" y="2119347"/>
            <a:ext cx="1669047" cy="7525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3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주로 </a:t>
            </a:r>
            <a:r>
              <a:rPr lang="ko-KR" altLang="en-US" sz="1300" dirty="0" err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새벽시간대</a:t>
            </a:r>
            <a:r>
              <a:rPr lang="ko-KR" altLang="en-US" sz="13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시스템 </a:t>
            </a:r>
            <a:endParaRPr lang="en-US" altLang="ko-KR" sz="13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3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점검으로 대응 곤란 </a:t>
            </a:r>
            <a:endParaRPr lang="en-US" altLang="ko-KR" sz="13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>
              <a:lnSpc>
                <a:spcPct val="110000"/>
              </a:lnSpc>
            </a:pPr>
            <a:endParaRPr lang="en-US" altLang="ko-KR" sz="1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032505" y="1400804"/>
            <a:ext cx="1669764" cy="556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040914" y="1107954"/>
            <a:ext cx="16017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데이터 정제 어려움</a:t>
            </a:r>
            <a:endParaRPr lang="en-US" altLang="ko-KR" sz="1600" b="1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803646" y="2096799"/>
            <a:ext cx="1727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예</a:t>
            </a:r>
            <a:r>
              <a:rPr lang="en-US" altLang="ko-KR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 </a:t>
            </a:r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마스크 검색 시 </a:t>
            </a:r>
            <a:endParaRPr lang="en-US" altLang="ko-KR" sz="12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마스크</a:t>
            </a:r>
            <a:r>
              <a:rPr lang="en-US" altLang="ko-KR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+</a:t>
            </a:r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필터 세트</a:t>
            </a:r>
            <a:r>
              <a:rPr lang="en-US" altLang="ko-KR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1+1,</a:t>
            </a:r>
          </a:p>
          <a:p>
            <a:r>
              <a:rPr lang="en-US" altLang="ko-KR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5</a:t>
            </a:r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장 묶음</a:t>
            </a:r>
            <a:r>
              <a:rPr lang="en-US" altLang="ko-KR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사은품 증정 등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772646" y="4971054"/>
            <a:ext cx="1446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예</a:t>
            </a:r>
            <a:r>
              <a:rPr lang="en-US" altLang="ko-KR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 ‘</a:t>
            </a:r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마스크</a:t>
            </a:r>
            <a:r>
              <a:rPr lang="en-US" altLang="ko-KR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’</a:t>
            </a:r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검색 시 </a:t>
            </a:r>
            <a:endParaRPr lang="en-US" altLang="ko-KR" sz="12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강아지 마스크</a:t>
            </a:r>
            <a:r>
              <a:rPr lang="en-US" altLang="ko-KR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</a:p>
          <a:p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비정상 가격 수집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764184" y="3354873"/>
            <a:ext cx="1557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동일 판매자의 동일 상품 중복 수집 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761184" y="4483426"/>
            <a:ext cx="1557262" cy="367289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이상치</a:t>
            </a:r>
            <a:r>
              <a:rPr lang="en-US" altLang="ko-KR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상품</a:t>
            </a:r>
            <a:r>
              <a:rPr lang="en-US" altLang="ko-KR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가격</a:t>
            </a:r>
            <a:r>
              <a:rPr lang="en-US" altLang="ko-KR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764183" y="1697798"/>
            <a:ext cx="1557262" cy="367289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묶음상품</a:t>
            </a:r>
            <a:endParaRPr lang="ko-KR" altLang="en-US" sz="14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764183" y="2954462"/>
            <a:ext cx="1557262" cy="367289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동일상품 중복 판매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4"/>
          <a:srcRect b="8655"/>
          <a:stretch/>
        </p:blipFill>
        <p:spPr>
          <a:xfrm>
            <a:off x="7474674" y="1642488"/>
            <a:ext cx="3736665" cy="1055460"/>
          </a:xfrm>
          <a:prstGeom prst="rect">
            <a:avLst/>
          </a:prstGeom>
        </p:spPr>
      </p:pic>
      <p:sp>
        <p:nvSpPr>
          <p:cNvPr id="58" name="타원 57"/>
          <p:cNvSpPr/>
          <p:nvPr/>
        </p:nvSpPr>
        <p:spPr>
          <a:xfrm>
            <a:off x="8270134" y="1634982"/>
            <a:ext cx="1568249" cy="27333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5"/>
          <a:srcRect r="11156"/>
          <a:stretch/>
        </p:blipFill>
        <p:spPr>
          <a:xfrm>
            <a:off x="7550812" y="2887871"/>
            <a:ext cx="3123567" cy="1395899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6"/>
          <a:srcRect l="945" r="42126" b="18751"/>
          <a:stretch/>
        </p:blipFill>
        <p:spPr>
          <a:xfrm>
            <a:off x="7578214" y="4456110"/>
            <a:ext cx="2405687" cy="878548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7"/>
          <a:srcRect r="45954"/>
          <a:stretch/>
        </p:blipFill>
        <p:spPr>
          <a:xfrm>
            <a:off x="7517166" y="4928739"/>
            <a:ext cx="2646009" cy="920557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5118029" y="2802288"/>
            <a:ext cx="621306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5118029" y="4353343"/>
            <a:ext cx="618320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/>
          <p:cNvSpPr/>
          <p:nvPr/>
        </p:nvSpPr>
        <p:spPr>
          <a:xfrm>
            <a:off x="8558881" y="4444445"/>
            <a:ext cx="1568249" cy="27333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8572304" y="5124954"/>
            <a:ext cx="915826" cy="25998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1309657" y="2757828"/>
            <a:ext cx="88920" cy="8892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1309657" y="4308883"/>
            <a:ext cx="88920" cy="8892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322578" y="5920431"/>
            <a:ext cx="2423904" cy="433441"/>
          </a:xfrm>
          <a:prstGeom prst="rect">
            <a:avLst/>
          </a:prstGeom>
          <a:solidFill>
            <a:srgbClr val="FCE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/>
          <p:cNvSpPr/>
          <p:nvPr/>
        </p:nvSpPr>
        <p:spPr>
          <a:xfrm>
            <a:off x="5073569" y="6508199"/>
            <a:ext cx="88920" cy="8892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42721" y="6060442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서울남산 장체B" panose="02020603020101020101" pitchFamily="18" charset="-127"/>
                <a:ea typeface="서울남산 장체B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latin typeface="서울남산 장체B" panose="02020603020101020101" pitchFamily="18" charset="-127"/>
                <a:ea typeface="서울남산 장체B" panose="02020603020101020101" pitchFamily="18" charset="-127"/>
                <a:sym typeface="Wingdings" panose="05000000000000000000" pitchFamily="2" charset="2"/>
              </a:rPr>
              <a:t>안정적 수집체계 구축 필요</a:t>
            </a:r>
            <a:r>
              <a:rPr lang="en-US" altLang="ko-KR" dirty="0" smtClean="0">
                <a:latin typeface="서울남산 장체B" panose="02020603020101020101" pitchFamily="18" charset="-127"/>
                <a:ea typeface="서울남산 장체B" panose="02020603020101020101" pitchFamily="18" charset="-127"/>
                <a:sym typeface="Wingdings" panose="05000000000000000000" pitchFamily="2" charset="2"/>
              </a:rPr>
              <a:t> </a:t>
            </a:r>
            <a:endParaRPr lang="en-US" altLang="ko-KR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03214" y="6060442"/>
            <a:ext cx="3602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서울남산 장체B" panose="02020603020101020101" pitchFamily="18" charset="-127"/>
                <a:ea typeface="서울남산 장체B" panose="02020603020101020101" pitchFamily="18" charset="-127"/>
                <a:sym typeface="Wingdings" panose="05000000000000000000" pitchFamily="2" charset="2"/>
              </a:rPr>
              <a:t> AI </a:t>
            </a:r>
            <a:r>
              <a:rPr lang="ko-KR" altLang="en-US" dirty="0">
                <a:latin typeface="서울남산 장체B" panose="02020603020101020101" pitchFamily="18" charset="-127"/>
                <a:ea typeface="서울남산 장체B" panose="02020603020101020101" pitchFamily="18" charset="-127"/>
                <a:sym typeface="Wingdings" panose="05000000000000000000" pitchFamily="2" charset="2"/>
              </a:rPr>
              <a:t>활용 </a:t>
            </a:r>
            <a:r>
              <a:rPr lang="ko-KR" altLang="en-US" dirty="0" smtClean="0">
                <a:latin typeface="서울남산 장체B" panose="02020603020101020101" pitchFamily="18" charset="-127"/>
                <a:ea typeface="서울남산 장체B" panose="02020603020101020101" pitchFamily="18" charset="-127"/>
                <a:sym typeface="Wingdings" panose="05000000000000000000" pitchFamily="2" charset="2"/>
              </a:rPr>
              <a:t>정제 방안 연구 및 실무 적용 </a:t>
            </a:r>
            <a:endParaRPr lang="ko-KR" altLang="en-US" dirty="0"/>
          </a:p>
        </p:txBody>
      </p:sp>
      <p:sp>
        <p:nvSpPr>
          <p:cNvPr id="15" name="오른쪽 화살표 14"/>
          <p:cNvSpPr/>
          <p:nvPr/>
        </p:nvSpPr>
        <p:spPr>
          <a:xfrm>
            <a:off x="901627" y="5969061"/>
            <a:ext cx="306470" cy="328625"/>
          </a:xfrm>
          <a:prstGeom prst="rightArrow">
            <a:avLst/>
          </a:prstGeom>
          <a:solidFill>
            <a:srgbClr val="FCE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664084" y="5920431"/>
            <a:ext cx="381440" cy="381440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각 삼각형 49"/>
          <p:cNvSpPr/>
          <p:nvPr/>
        </p:nvSpPr>
        <p:spPr>
          <a:xfrm rot="5400000">
            <a:off x="5752950" y="5920431"/>
            <a:ext cx="381440" cy="381440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D9D4A-A6D9-4423-A592-02F3F6B36A60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091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54810" y="1583660"/>
            <a:ext cx="5461807" cy="527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77070" y="1931810"/>
            <a:ext cx="41887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수집 사이트 개편</a:t>
            </a:r>
            <a:r>
              <a:rPr lang="en-US" altLang="ko-KR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화면 구성 변경</a:t>
            </a:r>
            <a:r>
              <a:rPr lang="en-US" altLang="ko-KR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서버 점검</a:t>
            </a:r>
            <a:r>
              <a:rPr lang="en-US" altLang="ko-KR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등으로</a:t>
            </a:r>
            <a:r>
              <a:rPr lang="en-US" altLang="ko-KR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endParaRPr lang="en-US" altLang="ko-KR" sz="14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r>
              <a:rPr lang="en-US" altLang="ko-KR" sz="14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월평균 </a:t>
            </a:r>
            <a:r>
              <a:rPr lang="en-US" altLang="ko-KR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4-5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일의 </a:t>
            </a:r>
            <a:r>
              <a:rPr lang="ko-KR" altLang="en-US" sz="1400" dirty="0" err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수집중단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발생</a:t>
            </a:r>
            <a:r>
              <a:rPr lang="en-US" altLang="ko-KR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</a:p>
          <a:p>
            <a:endParaRPr lang="en-US" altLang="ko-KR" sz="3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endParaRPr lang="en-US" altLang="ko-KR" sz="300" dirty="0" smtClean="0">
              <a:latin typeface="맑은 고딕" panose="020B0503020000020004" pitchFamily="50" charset="-127"/>
            </a:endParaRPr>
          </a:p>
          <a:p>
            <a:r>
              <a:rPr lang="ko-KR" altLang="en-US" sz="1400" dirty="0" smtClean="0">
                <a:latin typeface="맑은 고딕" panose="020B0503020000020004" pitchFamily="50" charset="-127"/>
              </a:rPr>
              <a:t>〮 </a:t>
            </a:r>
            <a:r>
              <a:rPr lang="ko-KR" altLang="en-US" sz="1400" dirty="0" err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수집중단에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대응할 수 있는 자체 웹 </a:t>
            </a:r>
            <a:r>
              <a:rPr lang="ko-KR" altLang="en-US" sz="1400" dirty="0" err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크롤러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제작</a:t>
            </a:r>
            <a:endParaRPr lang="en-US" altLang="ko-KR" sz="14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endParaRPr lang="en-US" altLang="ko-KR" sz="3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endParaRPr lang="en-US" altLang="ko-KR" sz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</a:rPr>
              <a:t>〮 </a:t>
            </a:r>
            <a:r>
              <a:rPr lang="ko-KR" altLang="en-US" sz="1400" dirty="0" err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수집중단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발생 시 가동하여 </a:t>
            </a:r>
            <a:r>
              <a:rPr lang="ko-KR" altLang="en-US" sz="1400" dirty="0" err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미수집분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보완</a:t>
            </a:r>
            <a:endParaRPr lang="ko-KR" altLang="en-US" sz="14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0" name="육각형 9"/>
          <p:cNvSpPr/>
          <p:nvPr/>
        </p:nvSpPr>
        <p:spPr>
          <a:xfrm>
            <a:off x="496322" y="2014451"/>
            <a:ext cx="1022142" cy="881158"/>
          </a:xfrm>
          <a:prstGeom prst="hexagon">
            <a:avLst/>
          </a:prstGeom>
          <a:noFill/>
          <a:ln w="762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육각형 10"/>
          <p:cNvSpPr/>
          <p:nvPr/>
        </p:nvSpPr>
        <p:spPr>
          <a:xfrm>
            <a:off x="6154274" y="2060392"/>
            <a:ext cx="1022142" cy="881158"/>
          </a:xfrm>
          <a:prstGeom prst="hexagon">
            <a:avLst/>
          </a:prstGeom>
          <a:noFill/>
          <a:ln w="762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30183" y="2285528"/>
            <a:ext cx="954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R</a:t>
            </a:r>
            <a:r>
              <a:rPr lang="ko-KR" altLang="en-US" sz="1600" dirty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600" dirty="0" err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크롤러</a:t>
            </a:r>
            <a:endParaRPr lang="en-US" altLang="ko-KR" sz="16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19911" y="2235616"/>
            <a:ext cx="890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네이버</a:t>
            </a:r>
            <a:endParaRPr lang="en-US" altLang="ko-KR" sz="16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r>
              <a:rPr lang="en-US" altLang="ko-KR" sz="16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API</a:t>
            </a:r>
            <a:endParaRPr lang="ko-KR" altLang="en-US" sz="16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28110" y="824464"/>
            <a:ext cx="624609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온라인 가격정보 안정적 </a:t>
            </a:r>
            <a:r>
              <a:rPr lang="ko-KR" altLang="en-US" sz="2000" dirty="0" err="1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수집방안</a:t>
            </a:r>
            <a:endParaRPr lang="en-US" altLang="ko-KR" sz="2000" dirty="0" smtClean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R </a:t>
            </a:r>
            <a:r>
              <a:rPr lang="ko-KR" altLang="en-US" sz="1600" dirty="0" err="1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크롤러</a:t>
            </a:r>
            <a:r>
              <a:rPr lang="ko-KR" altLang="en-US" sz="16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제작 및 네이버 오픈</a:t>
            </a:r>
            <a:r>
              <a:rPr lang="en-US" altLang="ko-KR" sz="16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API </a:t>
            </a:r>
            <a:r>
              <a:rPr lang="ko-KR" altLang="en-US" sz="16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활용으로 수집 </a:t>
            </a:r>
            <a:r>
              <a:rPr lang="en-US" altLang="ko-KR" sz="16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3</a:t>
            </a:r>
            <a:r>
              <a:rPr lang="ko-KR" altLang="en-US" sz="16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중화 체계 구축</a:t>
            </a:r>
            <a:r>
              <a:rPr lang="en-US" altLang="ko-KR" sz="16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</a:t>
            </a:r>
            <a:endParaRPr lang="ko-KR" altLang="en-US" sz="16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76415" y="2085472"/>
            <a:ext cx="4857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〮 </a:t>
            </a:r>
            <a:r>
              <a:rPr lang="en-US" altLang="ko-KR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13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개 쇼핑몰의 자료 수집으로 개별 사이트 문제 발생 시 </a:t>
            </a:r>
            <a:r>
              <a:rPr lang="en-US" altLang="ko-KR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대응 어려움</a:t>
            </a:r>
            <a:endParaRPr lang="en-US" altLang="ko-KR" sz="14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endParaRPr lang="en-US" altLang="ko-KR" sz="3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</a:rPr>
              <a:t>〮 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오픈 </a:t>
            </a:r>
            <a:r>
              <a:rPr lang="en-US" altLang="ko-KR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API 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활용 추진으로 사이트 개편 영향없이 안정적 수집 가능</a:t>
            </a:r>
            <a:endParaRPr lang="en-US" altLang="ko-KR" sz="3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endParaRPr lang="en-US" altLang="ko-KR" sz="3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</a:rPr>
              <a:t>〮 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네이버 정책상 </a:t>
            </a:r>
            <a:r>
              <a:rPr lang="en-US" altLang="ko-KR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일 </a:t>
            </a:r>
            <a:r>
              <a:rPr lang="en-US" altLang="ko-KR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2,5000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회</a:t>
            </a:r>
            <a:r>
              <a:rPr lang="en-US" altLang="ko-KR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X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회당 </a:t>
            </a:r>
            <a:r>
              <a:rPr lang="en-US" altLang="ko-KR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1,000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건</a:t>
            </a:r>
            <a:r>
              <a:rPr lang="en-US" altLang="ko-KR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=250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만 건 수집 가능</a:t>
            </a:r>
            <a:endParaRPr lang="ko-KR" altLang="en-US" sz="1400" dirty="0">
              <a:solidFill>
                <a:srgbClr val="FF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t="15661"/>
          <a:stretch/>
        </p:blipFill>
        <p:spPr>
          <a:xfrm>
            <a:off x="413375" y="3178098"/>
            <a:ext cx="5352426" cy="3448476"/>
          </a:xfrm>
          <a:prstGeom prst="rect">
            <a:avLst/>
          </a:prstGeom>
          <a:ln>
            <a:noFill/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26696" b="-1"/>
          <a:stretch/>
        </p:blipFill>
        <p:spPr>
          <a:xfrm>
            <a:off x="6154274" y="4221162"/>
            <a:ext cx="5555126" cy="240541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053" name="_x297541256" descr="EMB00002090039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 t="50037" r="4889" b="5953"/>
          <a:stretch/>
        </p:blipFill>
        <p:spPr bwMode="auto">
          <a:xfrm>
            <a:off x="6219911" y="3157260"/>
            <a:ext cx="5368839" cy="97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6154274" y="3284666"/>
            <a:ext cx="5319031" cy="3420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154274" y="4211766"/>
            <a:ext cx="5555126" cy="241480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154274" y="3177273"/>
            <a:ext cx="5555126" cy="95546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46770" y="416224"/>
            <a:ext cx="265762" cy="2657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7825" y="368572"/>
            <a:ext cx="225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2060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추진내용</a:t>
            </a:r>
            <a:r>
              <a:rPr lang="en-US" altLang="ko-KR" dirty="0" smtClean="0">
                <a:solidFill>
                  <a:srgbClr val="002060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-</a:t>
            </a:r>
            <a:r>
              <a:rPr lang="ko-KR" altLang="en-US" dirty="0" smtClean="0">
                <a:solidFill>
                  <a:srgbClr val="002060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안정적 수집</a:t>
            </a:r>
            <a:endParaRPr lang="ko-KR" altLang="en-US" dirty="0">
              <a:solidFill>
                <a:srgbClr val="002060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28802" y="3129637"/>
            <a:ext cx="1836999" cy="5770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 err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패키지설치</a:t>
            </a:r>
            <a:r>
              <a:rPr lang="en-US" altLang="ko-KR" sz="105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r>
              <a:rPr lang="ko-KR" altLang="en-US" sz="1050" dirty="0" err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dplyr</a:t>
            </a:r>
            <a:r>
              <a:rPr lang="en-US" altLang="ko-KR" sz="105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1050" dirty="0" err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httr</a:t>
            </a:r>
            <a:r>
              <a:rPr lang="en-US" altLang="ko-KR" sz="105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1050" dirty="0" err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jsonlite</a:t>
            </a:r>
            <a:r>
              <a:rPr lang="en-US" altLang="ko-KR" sz="105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</a:t>
            </a:r>
            <a:endParaRPr lang="ko-KR" altLang="en-US" sz="105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r>
              <a:rPr lang="ko-KR" altLang="en-US" sz="1050" dirty="0" err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R</a:t>
            </a:r>
            <a:r>
              <a:rPr lang="en-US" altLang="ko-KR" sz="105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s</a:t>
            </a:r>
            <a:r>
              <a:rPr lang="ko-KR" altLang="en-US" sz="1050" dirty="0" err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elenium</a:t>
            </a:r>
            <a:r>
              <a:rPr lang="en-US" altLang="ko-KR" sz="105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</a:t>
            </a:r>
            <a:r>
              <a:rPr lang="ko-KR" altLang="en-US" sz="105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050" dirty="0" err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stringr</a:t>
            </a:r>
            <a:r>
              <a:rPr lang="en-US" altLang="ko-KR" sz="105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</a:t>
            </a:r>
            <a:r>
              <a:rPr lang="ko-KR" altLang="en-US" sz="105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XML</a:t>
            </a:r>
            <a:r>
              <a:rPr lang="en-US" altLang="ko-KR" sz="105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1050" dirty="0" err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rvest</a:t>
            </a:r>
            <a:r>
              <a:rPr lang="en-US" altLang="ko-KR" sz="105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</a:t>
            </a:r>
            <a:endParaRPr lang="ko-KR" altLang="en-US" sz="105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r>
              <a:rPr lang="en-US" altLang="ko-KR" sz="105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R</a:t>
            </a:r>
            <a:r>
              <a:rPr lang="ko-KR" altLang="en-US" sz="1050" dirty="0" err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eadxl</a:t>
            </a:r>
            <a:r>
              <a:rPr lang="en-US" altLang="ko-KR" sz="105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</a:t>
            </a:r>
            <a:r>
              <a:rPr lang="ko-KR" altLang="en-US" sz="105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050" dirty="0" err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readr</a:t>
            </a:r>
            <a:r>
              <a:rPr lang="en-US" altLang="ko-KR" sz="105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</a:t>
            </a:r>
            <a:r>
              <a:rPr lang="ko-KR" altLang="en-US" sz="105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050" dirty="0" err="1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rJava</a:t>
            </a:r>
            <a:endParaRPr lang="ko-KR" altLang="en-US" sz="105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D9D4A-A6D9-4423-A592-02F3F6B36A60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8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268406" y="5600700"/>
            <a:ext cx="385512" cy="190500"/>
          </a:xfrm>
          <a:prstGeom prst="rect">
            <a:avLst/>
          </a:prstGeom>
          <a:solidFill>
            <a:srgbClr val="FCE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gray">
          <a:xfrm>
            <a:off x="806531" y="1750826"/>
            <a:ext cx="10623370" cy="720278"/>
          </a:xfrm>
          <a:prstGeom prst="rect">
            <a:avLst/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tIns="82800" bIns="4680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fontAlgn="base">
              <a:lnSpc>
                <a:spcPct val="13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</a:rPr>
              <a:t> 〮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웹스크랩핑</a:t>
            </a:r>
            <a:r>
              <a:rPr lang="ko-KR" altLang="en-US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온라인 </a:t>
            </a:r>
            <a:r>
              <a:rPr lang="ko-KR" altLang="en-US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상품정보 </a:t>
            </a:r>
            <a:r>
              <a:rPr lang="ko-KR" altLang="en-US" sz="14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활용 시 </a:t>
            </a:r>
            <a:r>
              <a:rPr lang="ko-KR" altLang="en-US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이상치</a:t>
            </a:r>
            <a:r>
              <a:rPr lang="en-US" altLang="ko-KR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</a:t>
            </a:r>
            <a:r>
              <a:rPr lang="ko-KR" altLang="en-US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상품</a:t>
            </a:r>
            <a:r>
              <a:rPr lang="en-US" altLang="ko-KR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가격</a:t>
            </a:r>
            <a:r>
              <a:rPr lang="en-US" altLang="ko-KR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), </a:t>
            </a:r>
            <a:r>
              <a:rPr lang="ko-KR" altLang="en-US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묶음 상품</a:t>
            </a:r>
            <a:r>
              <a:rPr lang="en-US" altLang="ko-KR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중복 판매</a:t>
            </a:r>
            <a:r>
              <a:rPr lang="en-US" altLang="ko-KR" sz="14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등 </a:t>
            </a:r>
            <a:r>
              <a:rPr lang="ko-KR" altLang="en-US" sz="14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불필요한 정보 </a:t>
            </a:r>
            <a:r>
              <a:rPr lang="ko-KR" altLang="en-US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수집</a:t>
            </a:r>
            <a:endParaRPr lang="en-US" altLang="ko-KR" sz="14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marL="177800" indent="-177800" fontAlgn="base">
              <a:lnSpc>
                <a:spcPct val="13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</a:rPr>
              <a:t> 〮 </a:t>
            </a:r>
            <a:r>
              <a:rPr lang="ko-KR" altLang="en-US" sz="1400" kern="0" dirty="0" err="1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대용량</a:t>
            </a:r>
            <a:r>
              <a:rPr lang="ko-KR" altLang="en-US" sz="14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〮</a:t>
            </a:r>
            <a:r>
              <a:rPr lang="ko-KR" altLang="en-US" sz="1400" kern="0" dirty="0" err="1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비정형</a:t>
            </a:r>
            <a:r>
              <a:rPr lang="ko-KR" altLang="en-US" sz="1400" kern="0" dirty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자료 </a:t>
            </a:r>
            <a:r>
              <a:rPr lang="ko-KR" altLang="en-US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정제에 인력</a:t>
            </a:r>
            <a:r>
              <a:rPr lang="en-US" altLang="ko-KR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1400" kern="0" dirty="0" smtClean="0">
                <a:solidFill>
                  <a:srgbClr val="00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시간 과다 소모 및 정확성 문제 발생</a:t>
            </a:r>
            <a:endParaRPr lang="en-US" altLang="ko-KR" sz="1400" kern="0" dirty="0">
              <a:solidFill>
                <a:srgbClr val="00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889025" y="2412534"/>
            <a:ext cx="299022" cy="86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10404235" y="2523360"/>
            <a:ext cx="358296" cy="121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35867" y="4293675"/>
            <a:ext cx="2500091" cy="2843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수집대상 마스크 여부 식별</a:t>
            </a:r>
            <a:endParaRPr lang="en-US" altLang="ko-KR" sz="14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863724" y="4293675"/>
            <a:ext cx="2500092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이상치</a:t>
            </a:r>
            <a:r>
              <a:rPr lang="en-US" altLang="ko-KR" sz="140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묶음상품</a:t>
            </a:r>
            <a:r>
              <a:rPr lang="en-US" altLang="ko-KR" sz="140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중복상품 식별</a:t>
            </a:r>
            <a:endParaRPr lang="en-US" altLang="ko-KR" sz="14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02359" y="2818075"/>
            <a:ext cx="4467664" cy="6586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lnSpc>
                <a:spcPct val="120000"/>
              </a:lnSpc>
            </a:pPr>
            <a:r>
              <a:rPr lang="ko-KR" altLang="en-US" sz="1400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 〮 </a:t>
            </a:r>
            <a:r>
              <a:rPr lang="ko-KR" altLang="en-US" sz="1400" kern="0" dirty="0" smtClean="0">
                <a:solidFill>
                  <a:schemeClr val="tx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분석대상 </a:t>
            </a:r>
            <a:r>
              <a:rPr lang="en-US" altLang="ko-KR" sz="1400" kern="0" dirty="0" smtClean="0">
                <a:solidFill>
                  <a:schemeClr val="tx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r>
              <a:rPr lang="ko-KR" altLang="en-US" sz="1400" kern="0" dirty="0" smtClean="0">
                <a:solidFill>
                  <a:schemeClr val="tx2">
                    <a:lumMod val="50000"/>
                  </a:schemeClr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온라인 마스크 상품 빅데이터</a:t>
            </a:r>
            <a:endParaRPr lang="en-US" altLang="ko-KR" sz="1400" kern="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latinLnBrk="1">
              <a:lnSpc>
                <a:spcPct val="120000"/>
              </a:lnSpc>
            </a:pPr>
            <a:r>
              <a:rPr lang="ko-KR" altLang="en-US" sz="1400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 〮 </a:t>
            </a:r>
            <a:r>
              <a:rPr lang="ko-KR" altLang="en-US" sz="1400" kern="0" dirty="0" err="1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학습데이터</a:t>
            </a:r>
            <a:r>
              <a:rPr lang="ko-KR" altLang="en-US" sz="1400" kern="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400" kern="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r>
              <a:rPr lang="ko-KR" altLang="en-US" sz="1400" kern="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마스크 여부</a:t>
            </a:r>
            <a:r>
              <a:rPr lang="en-US" altLang="ko-KR" sz="1400" kern="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1400" kern="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마스크 등급</a:t>
            </a:r>
            <a:r>
              <a:rPr lang="en-US" altLang="ko-KR" sz="1400" kern="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(KF94</a:t>
            </a:r>
            <a:r>
              <a:rPr lang="en-US" altLang="ko-KR" sz="1400" kern="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∙</a:t>
            </a:r>
            <a:r>
              <a:rPr lang="en-US" altLang="ko-KR" sz="1400" kern="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80)</a:t>
            </a:r>
            <a:r>
              <a:rPr lang="ko-KR" altLang="en-US" sz="1400" kern="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등 </a:t>
            </a:r>
            <a:r>
              <a:rPr lang="ko-KR" altLang="en-US" sz="1400" kern="0" dirty="0" err="1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레이블링</a:t>
            </a:r>
            <a:endParaRPr lang="en-US" altLang="ko-KR" sz="14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63906" y="2830129"/>
            <a:ext cx="6066093" cy="6586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>
              <a:lnSpc>
                <a:spcPct val="120000"/>
              </a:lnSpc>
            </a:pPr>
            <a:r>
              <a:rPr lang="ko-KR" altLang="en-US" sz="1400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 〮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텍스트 </a:t>
            </a:r>
            <a:r>
              <a:rPr lang="ko-KR" altLang="en-US" sz="1400" dirty="0" err="1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마이닝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상품명 형태소 분석</a:t>
            </a:r>
            <a:r>
              <a:rPr lang="en-US" altLang="ko-KR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판매 단위 추출 등 자연어 처리</a:t>
            </a:r>
            <a:r>
              <a:rPr lang="en-US" altLang="ko-KR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(NLP)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fontAlgn="base" latinLnBrk="1">
              <a:lnSpc>
                <a:spcPct val="120000"/>
              </a:lnSpc>
            </a:pPr>
            <a:r>
              <a:rPr lang="ko-KR" altLang="en-US" sz="1400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 〮 </a:t>
            </a:r>
            <a:r>
              <a:rPr lang="en-US" altLang="ko-KR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AI </a:t>
            </a:r>
            <a:r>
              <a:rPr lang="ko-KR" altLang="en-US" sz="1400" dirty="0" err="1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학습</a:t>
            </a:r>
            <a:r>
              <a:rPr lang="ko-KR" altLang="en-US" sz="14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1400" dirty="0" err="1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예측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모델 </a:t>
            </a:r>
            <a:r>
              <a:rPr lang="en-US" altLang="ko-KR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: 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자동 상품 정제 및 분류를 위한 </a:t>
            </a:r>
            <a:r>
              <a:rPr lang="ko-KR" altLang="en-US" sz="1400" dirty="0" err="1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머신러닝</a:t>
            </a:r>
            <a:r>
              <a:rPr lang="en-US" altLang="ko-KR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(ML)</a:t>
            </a:r>
            <a:r>
              <a:rPr lang="ko-KR" altLang="en-US" sz="1400" dirty="0" smtClean="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기반 분류 모델 구축</a:t>
            </a:r>
            <a:endParaRPr lang="ko-KR" altLang="en-US" sz="14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gray">
          <a:xfrm>
            <a:off x="802359" y="3857737"/>
            <a:ext cx="10627640" cy="2541644"/>
          </a:xfrm>
          <a:prstGeom prst="rect">
            <a:avLst/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tIns="82800" bIns="4680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lvl="1" indent="0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</a:pP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3547" y="1560848"/>
            <a:ext cx="1137158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Background</a:t>
            </a:r>
            <a:endParaRPr lang="ko-KR" altLang="en-US" sz="1400" dirty="0">
              <a:solidFill>
                <a:schemeClr val="bg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23042" y="2587952"/>
            <a:ext cx="1435272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Data to be Used</a:t>
            </a:r>
            <a:endParaRPr lang="ko-KR" altLang="en-US" sz="1400" dirty="0">
              <a:solidFill>
                <a:schemeClr val="bg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86376" y="2593690"/>
            <a:ext cx="1703090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Methodology</a:t>
            </a:r>
            <a:endParaRPr lang="ko-KR" altLang="en-US" sz="1400" dirty="0">
              <a:solidFill>
                <a:schemeClr val="bg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3547" y="3633363"/>
            <a:ext cx="1137158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Results</a:t>
            </a:r>
            <a:endParaRPr lang="ko-KR" altLang="en-US" sz="1400" dirty="0">
              <a:solidFill>
                <a:schemeClr val="bg1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46770" y="416224"/>
            <a:ext cx="265762" cy="2657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7825" y="368572"/>
            <a:ext cx="225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2060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추진내용</a:t>
            </a:r>
            <a:r>
              <a:rPr lang="en-US" altLang="ko-KR" dirty="0" smtClean="0">
                <a:solidFill>
                  <a:srgbClr val="002060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-AI </a:t>
            </a:r>
            <a:r>
              <a:rPr lang="ko-KR" altLang="en-US" dirty="0" smtClean="0">
                <a:solidFill>
                  <a:srgbClr val="002060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정제 모델</a:t>
            </a:r>
            <a:r>
              <a:rPr lang="en-US" altLang="ko-KR" dirty="0" smtClean="0">
                <a:solidFill>
                  <a:srgbClr val="002060"/>
                </a:solidFill>
                <a:latin typeface="서울남산 장체BL" panose="02020603020101020101" pitchFamily="18" charset="-127"/>
                <a:ea typeface="서울남산 장체BL" panose="02020603020101020101" pitchFamily="18" charset="-127"/>
              </a:rPr>
              <a:t> </a:t>
            </a:r>
            <a:endParaRPr lang="ko-KR" altLang="en-US" dirty="0">
              <a:solidFill>
                <a:srgbClr val="002060"/>
              </a:solidFill>
              <a:latin typeface="서울남산 장체BL" panose="02020603020101020101" pitchFamily="18" charset="-127"/>
              <a:ea typeface="서울남산 장체BL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flipV="1">
            <a:off x="2657985" y="1325472"/>
            <a:ext cx="6698804" cy="45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833402" y="913275"/>
            <a:ext cx="638828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000" dirty="0" smtClean="0">
                <a:solidFill>
                  <a:srgbClr val="222222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AI </a:t>
            </a:r>
            <a:r>
              <a:rPr lang="ko-KR" altLang="en-US" sz="2000" dirty="0" smtClean="0">
                <a:solidFill>
                  <a:srgbClr val="222222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활용 </a:t>
            </a:r>
            <a:r>
              <a:rPr lang="ko-KR" altLang="en-US" sz="2000" dirty="0" err="1" smtClean="0">
                <a:solidFill>
                  <a:srgbClr val="222222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웹스크래핑</a:t>
            </a:r>
            <a:r>
              <a:rPr lang="ko-KR" altLang="en-US" sz="2000" dirty="0" smtClean="0">
                <a:solidFill>
                  <a:srgbClr val="222222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데이터 자동 </a:t>
            </a:r>
            <a:r>
              <a:rPr lang="ko-KR" altLang="en-US" sz="2000" dirty="0" err="1" smtClean="0">
                <a:solidFill>
                  <a:srgbClr val="222222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정제</a:t>
            </a:r>
            <a:r>
              <a:rPr lang="ko-KR" altLang="en-US" sz="2000" dirty="0" err="1" smtClean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2000" dirty="0" err="1" smtClean="0">
                <a:solidFill>
                  <a:srgbClr val="222222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분류</a:t>
            </a:r>
            <a:r>
              <a:rPr lang="ko-KR" altLang="en-US" sz="2000" dirty="0" smtClean="0">
                <a:solidFill>
                  <a:srgbClr val="222222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모델 구축 및 실무 적용</a:t>
            </a:r>
            <a:endParaRPr lang="en-US" altLang="ko-KR" sz="20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349" y="4623464"/>
            <a:ext cx="724637" cy="6974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32145" y="3951451"/>
            <a:ext cx="1547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상품 정제</a:t>
            </a:r>
            <a:r>
              <a:rPr lang="en-US" altLang="ko-KR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(</a:t>
            </a:r>
            <a:r>
              <a:rPr lang="ko-KR" altLang="en-US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제외</a:t>
            </a:r>
            <a:r>
              <a:rPr lang="en-US" altLang="ko-KR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)</a:t>
            </a:r>
            <a:endParaRPr lang="ko-KR" altLang="en-US" sz="14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148" y="4623464"/>
            <a:ext cx="580758" cy="5807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84827" y="5035606"/>
            <a:ext cx="108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28,300,000</a:t>
            </a:r>
            <a:r>
              <a:rPr lang="ko-KR" altLang="en-US" sz="1200" dirty="0" smtClean="0">
                <a:solidFill>
                  <a:srgbClr val="FF0000"/>
                </a:solidFill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원</a:t>
            </a:r>
            <a:endParaRPr lang="ko-KR" altLang="en-US" sz="1200" dirty="0">
              <a:solidFill>
                <a:srgbClr val="FF0000"/>
              </a:solidFill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025" y="4718326"/>
            <a:ext cx="691672" cy="63474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650" y="4788344"/>
            <a:ext cx="978019" cy="881124"/>
          </a:xfrm>
          <a:prstGeom prst="rect">
            <a:avLst/>
          </a:prstGeom>
        </p:spPr>
      </p:pic>
      <p:pic>
        <p:nvPicPr>
          <p:cNvPr id="49" name="Picture 4" descr="김과장 이대리 마스크 스트랩 분실 위험 막고 개성도 살려 | 한경닷컴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8235" l="6114" r="93013">
                        <a14:foregroundMark x1="15721" y1="10504" x2="39301" y2="10924"/>
                        <a14:foregroundMark x1="15284" y1="13025" x2="18777" y2="34454"/>
                        <a14:foregroundMark x1="11790" y1="14286" x2="13537" y2="27311"/>
                        <a14:foregroundMark x1="12227" y1="29412" x2="14847" y2="33613"/>
                        <a14:foregroundMark x1="52838" y1="31933" x2="61572" y2="23529"/>
                        <a14:foregroundMark x1="62009" y1="23109" x2="65939" y2="16387"/>
                        <a14:foregroundMark x1="65939" y1="16387" x2="65939" y2="16387"/>
                        <a14:foregroundMark x1="49345" y1="11765" x2="58079" y2="8824"/>
                        <a14:foregroundMark x1="59389" y1="8403" x2="64192" y2="10084"/>
                        <a14:foregroundMark x1="64192" y1="10504" x2="66376" y2="14706"/>
                        <a14:foregroundMark x1="29258" y1="7143" x2="25328" y2="2521"/>
                        <a14:foregroundMark x1="24454" y1="2941" x2="16594" y2="6303"/>
                        <a14:foregroundMark x1="10480" y1="11765" x2="10044" y2="25630"/>
                        <a14:foregroundMark x1="10480" y1="26471" x2="12664" y2="31933"/>
                        <a14:foregroundMark x1="12664" y1="33613" x2="17031" y2="39076"/>
                        <a14:foregroundMark x1="17467" y1="39916" x2="19651" y2="415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16" t="1344" r="7751" b="12019"/>
          <a:stretch/>
        </p:blipFill>
        <p:spPr bwMode="auto">
          <a:xfrm>
            <a:off x="2492528" y="5270294"/>
            <a:ext cx="751865" cy="72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363907" y="4678544"/>
            <a:ext cx="833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i="1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50</a:t>
            </a:r>
            <a:r>
              <a:rPr lang="ko-KR" altLang="en-US" sz="1100" i="1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매</a:t>
            </a:r>
            <a:endParaRPr lang="ko-KR" altLang="en-US" sz="1100" i="1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35867" y="4293675"/>
            <a:ext cx="2497089" cy="1820333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866727" y="4304896"/>
            <a:ext cx="2497089" cy="1820333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07729" y="4292318"/>
            <a:ext cx="3957904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마스크 등급</a:t>
            </a:r>
            <a:r>
              <a:rPr lang="en-US" altLang="ko-KR" sz="140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(KF94, KF80)</a:t>
            </a:r>
            <a:r>
              <a:rPr lang="ko-KR" altLang="en-US" sz="1400">
                <a:solidFill>
                  <a:schemeClr val="tx1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예측</a:t>
            </a:r>
            <a:endParaRPr lang="en-US" altLang="ko-KR" sz="1400" dirty="0">
              <a:solidFill>
                <a:schemeClr val="tx1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64617" y="3899502"/>
            <a:ext cx="4270039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상품 분류</a:t>
            </a:r>
            <a:r>
              <a:rPr lang="ko-KR" altLang="en-US" sz="14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endParaRPr lang="en-US" altLang="ko-KR" sz="200" dirty="0" smtClean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807729" y="4292318"/>
            <a:ext cx="3957904" cy="1832911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101087" y="5377662"/>
            <a:ext cx="2194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OOO </a:t>
            </a:r>
            <a:r>
              <a:rPr lang="ko-KR" altLang="en-US" sz="12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숨쉬기 편한 국산 </a:t>
            </a:r>
            <a:endParaRPr lang="en-US" altLang="ko-KR" sz="1200" dirty="0" smtClean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  <a:p>
            <a:r>
              <a:rPr lang="ko-KR" altLang="en-US" sz="12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코로나 방역 마스크 </a:t>
            </a:r>
            <a:r>
              <a:rPr lang="en-US" altLang="ko-KR" sz="12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KF94 </a:t>
            </a:r>
          </a:p>
          <a:p>
            <a:r>
              <a:rPr lang="ko-KR" altLang="en-US" sz="1200" dirty="0" smtClean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대형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⋯</a:t>
            </a:r>
            <a:endParaRPr lang="ko-KR" altLang="en-US" sz="1200"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030" y="4739066"/>
            <a:ext cx="716276" cy="663750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8917458" y="5001889"/>
            <a:ext cx="563190" cy="87264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9239892" y="4834099"/>
            <a:ext cx="290242" cy="1267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/>
          <p:cNvCxnSpPr/>
          <p:nvPr/>
        </p:nvCxnSpPr>
        <p:spPr>
          <a:xfrm flipH="1">
            <a:off x="8615818" y="5441512"/>
            <a:ext cx="3020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8203" y="4744652"/>
            <a:ext cx="793243" cy="631715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8182" y="5457324"/>
            <a:ext cx="804965" cy="639427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9228875" y="4636176"/>
            <a:ext cx="987392" cy="80961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0118575" y="4006358"/>
            <a:ext cx="1221712" cy="776539"/>
          </a:xfrm>
          <a:prstGeom prst="ellipse">
            <a:avLst/>
          </a:prstGeom>
          <a:solidFill>
            <a:srgbClr val="FCE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319204" y="4109995"/>
            <a:ext cx="8451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정확도 </a:t>
            </a:r>
            <a:endParaRPr lang="en-US" altLang="ko-KR" sz="1600" dirty="0" smtClean="0">
              <a:solidFill>
                <a:srgbClr val="FF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rgbClr val="FF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약 </a:t>
            </a:r>
            <a:r>
              <a:rPr lang="en-US" altLang="ko-KR" sz="1600" dirty="0">
                <a:solidFill>
                  <a:srgbClr val="FF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93</a:t>
            </a:r>
            <a:r>
              <a:rPr lang="en-US" altLang="ko-KR" sz="1600" dirty="0" smtClean="0">
                <a:solidFill>
                  <a:srgbClr val="FF0000"/>
                </a:solidFill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%*</a:t>
            </a:r>
            <a:endParaRPr lang="en-US" altLang="ko-KR" sz="1600" dirty="0">
              <a:solidFill>
                <a:srgbClr val="FF0000"/>
              </a:solidFill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76827" y="5364290"/>
            <a:ext cx="1493341" cy="760939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203" y="1746886"/>
            <a:ext cx="1148843" cy="1148843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23713" y="1549142"/>
            <a:ext cx="828826" cy="82882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D9D4A-A6D9-4423-A592-02F3F6B36A60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69196" y="6102698"/>
            <a:ext cx="2495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* ’KF’ </a:t>
            </a:r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단어 포함 </a:t>
            </a:r>
            <a:r>
              <a:rPr lang="en-US" altLang="ko-KR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AI </a:t>
            </a:r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적용 시 정확도 </a:t>
            </a:r>
            <a:r>
              <a:rPr lang="en-US" altLang="ko-KR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99%</a:t>
            </a:r>
            <a:r>
              <a:rPr lang="ko-KR" altLang="en-US" sz="1200" dirty="0" smtClean="0">
                <a:latin typeface="서울남산 장체B" panose="02020603020101020101" pitchFamily="18" charset="-127"/>
                <a:ea typeface="서울남산 장체B" panose="02020603020101020101" pitchFamily="18" charset="-127"/>
              </a:rPr>
              <a:t> </a:t>
            </a:r>
            <a:endParaRPr lang="ko-KR" altLang="en-US" sz="1200" dirty="0">
              <a:latin typeface="서울남산 장체B" panose="02020603020101020101" pitchFamily="18" charset="-127"/>
              <a:ea typeface="서울남산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20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5162</TotalTime>
  <Words>2151</Words>
  <Application>Microsoft Office PowerPoint</Application>
  <PresentationFormat>와이드스크린</PresentationFormat>
  <Paragraphs>443</Paragraphs>
  <Slides>18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서울남산 장체BL</vt:lpstr>
      <vt:lpstr>서울남산 장체L</vt:lpstr>
      <vt:lpstr>서울남산 장체B</vt:lpstr>
      <vt:lpstr>서울남산 장체M</vt:lpstr>
      <vt:lpstr>나눔스퀘어_ac</vt:lpstr>
      <vt:lpstr>맑은 고딕</vt:lpstr>
      <vt:lpstr>서울남산 장체EB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497</cp:revision>
  <cp:lastPrinted>2020-10-30T07:53:23Z</cp:lastPrinted>
  <dcterms:created xsi:type="dcterms:W3CDTF">2020-08-12T23:50:33Z</dcterms:created>
  <dcterms:modified xsi:type="dcterms:W3CDTF">2020-11-13T02:19:33Z</dcterms:modified>
</cp:coreProperties>
</file>